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7" r:id="rId3"/>
    <p:sldId id="268" r:id="rId4"/>
    <p:sldId id="257" r:id="rId5"/>
    <p:sldId id="269" r:id="rId6"/>
    <p:sldId id="27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F9D91-3E87-48F7-8D6F-3950581CBCA1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44A33-1A63-438C-8A27-8AB28E26B7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89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>
            <a:extLst>
              <a:ext uri="{FF2B5EF4-FFF2-40B4-BE49-F238E27FC236}">
                <a16:creationId xmlns:a16="http://schemas.microsoft.com/office/drawing/2014/main" id="{3A797D3F-89F3-4530-AD60-E4204A77D0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>
            <a:extLst>
              <a:ext uri="{FF2B5EF4-FFF2-40B4-BE49-F238E27FC236}">
                <a16:creationId xmlns:a16="http://schemas.microsoft.com/office/drawing/2014/main" id="{703C9269-14CE-4A4A-8A3F-A9B588DC3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 dirty="0"/>
              <a:t>Lo primero agradecer a José Antonio haberme invitado a mi tierra a dar esta charla. Soy Iván Alvarez, soy de Gordaliza del Pino, Ingeniero Agrónomo y socio de la empresa Asegrain. </a:t>
            </a:r>
          </a:p>
        </p:txBody>
      </p:sp>
      <p:sp>
        <p:nvSpPr>
          <p:cNvPr id="21508" name="3 Marcador de número de diapositiva">
            <a:extLst>
              <a:ext uri="{FF2B5EF4-FFF2-40B4-BE49-F238E27FC236}">
                <a16:creationId xmlns:a16="http://schemas.microsoft.com/office/drawing/2014/main" id="{CDE7997F-6408-441A-A840-23DDAE15B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BCFF1CF-272E-4257-8712-8F5A587ACBCE}" type="slidenum">
              <a:rPr lang="es-ES" altLang="es-ES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Asegrain</a:t>
            </a:r>
            <a:r>
              <a:rPr lang="es-ES" dirty="0"/>
              <a:t> es una empresa con sede en León cuya actividad principal es la intermediación comercial de materias primas para alimentación animal y humana, que intermedia  casi 2 Mill Tm anuales (es decir 2 veces la producción total de la provincia de León). Además somos también agricultores y producimos trigo, maíz remolacha  y girasol en fincas propias y alquiladas, por lo que conocemos de primera mano el cultivo en nuestra región, es decir como dicen los ingleses “nos jugamos la piel”.  Tenemos fincas de cultivo de regadío desde </a:t>
            </a:r>
            <a:r>
              <a:rPr lang="es-ES" dirty="0" err="1"/>
              <a:t>Villamuñio</a:t>
            </a:r>
            <a:r>
              <a:rPr lang="es-ES" dirty="0"/>
              <a:t>, Castellanos, Gordaliza hasta Mayorga, y conocemos la zona muy bien. Nuestro compañero Miguel, es el responsable del negocio agrícola, y no tenemos maquinaria agrícola propia, por lo que si alguno quiere contactar con nosotros para hacernos labores agrícolas, estamos encantados.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E184F-4325-49BB-8F9D-CC9379DCD4C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66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José Antonio me ha dicho, cuenta algo de los mercados … y … ¿qué os cuento yo?</a:t>
            </a:r>
          </a:p>
          <a:p>
            <a:r>
              <a:rPr lang="es-ES" dirty="0"/>
              <a:t>Este es un momento del año, con muy pocas noticias de cosechas. Por ello en vez de dar datos, me gustaría que hagáis vosotros preguntas. </a:t>
            </a:r>
          </a:p>
          <a:p>
            <a:r>
              <a:rPr lang="es-ES" dirty="0"/>
              <a:t>Uno de los mayores motores de los mercados mundiales está siendo el “Efecto Trump” …</a:t>
            </a:r>
          </a:p>
          <a:p>
            <a:r>
              <a:rPr lang="es-ES" dirty="0"/>
              <a:t>Y esto ¿cómo puede afectar a nuestros cereales?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44A33-1A63-438C-8A27-8AB28E26B7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97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Nosotros no sabemos qué va a ocurrir en el futuro… solo podemos analizar el presente y diversificar el riesgo.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44A33-1A63-438C-8A27-8AB28E26B7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52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Muchas gracias</a:t>
            </a:r>
          </a:p>
          <a:p>
            <a:r>
              <a:rPr lang="es-ES" dirty="0"/>
              <a:t>Para cualquier cosa, os dejo el teléfono de mi compañero Miguel.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44A33-1A63-438C-8A27-8AB28E26B7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23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4CD67-D5F0-A832-C60E-BCD1AC7F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D595E-C975-89FD-7F63-596F4037F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D126F-10EF-A011-37FA-B5BC9D6D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ADCB9-71F4-5A49-D131-D4D6D511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49F0E-BE33-6E90-A1C3-9B41E64B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35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FF93F-958A-37F9-2424-43F3FA07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79C3C0-6358-4BD6-86DA-7195376A2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70A11A-8828-1CFD-829C-A65259FD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1655C-A432-8406-0A48-D872753C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E767A-5CB2-BD99-057F-F57C6F0A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77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1EF7CD-ABEA-E7AE-2C48-E4AB28415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E0CEF-F10A-6522-FB0D-C7F82794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2D216-9844-FC8B-A0D5-C3B97769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C326F-25B1-680C-39FD-88BADAEA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E2D96-DEFA-4B13-7A21-B3616D22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5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06B3E-5A51-F14F-3FFE-97CE2FB9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07D0E-0906-F191-A084-5E692AD1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41DA9-9748-D430-62A5-6F1ED855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3699CC-B058-4CAE-3CEA-A61655BA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D3558-CA81-602E-7DE5-0C653DB6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58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44749-FF96-87E7-7F75-DDB09757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C080C5-B545-0CAC-3EA2-E0EB55BD9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BF71DF-18D1-0A24-28AE-180F5522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44F85-BE95-053D-25B7-DFAED5B1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62855F-0AC2-CD64-8527-6BDE27A1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98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6B2E2-1107-4704-2BD3-FB2B8EAA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4C7ED-F01B-479C-FDCF-3E57ADA2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D939C-19BA-790D-8F48-8A9704B2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A5EC2-C388-D0C3-6373-37BBA764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F9E08-8DCB-850A-064F-3A8F2ADB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B84FDE-5E14-26AA-951F-0D7F1955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1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2F1BC-BA34-67B7-D631-438508D0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C05EE-27EB-C85F-54B3-9B3205A4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E707D9-EE87-2A20-40E2-B76E40FAB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66D172-827A-6844-1B59-9C7C06962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A49F93-B247-0D27-86C1-52FFAE2E4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1B7762-8A98-40CC-4185-E7C45130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01E55F-E1B7-5A52-52F3-76D7EB81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67220E-1584-1184-B605-26347EF3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4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7414B-A9D1-B2B6-D069-B5886B86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2E3AD5-19B7-0B59-0D27-B765DDC7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E0EA5E-DB4B-2823-3B9E-0271B578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F5CE16-34B3-3984-60FD-835F4849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3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5B1AD1-B8E5-AD36-1F79-FFBC887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BF2E18-2584-7519-6226-4B59A974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9A3FE0-CA27-CDF2-5EBF-FACC8CAA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8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7D39C-1589-9371-681C-145C0F60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0CE1B-763F-25DB-7C2B-F6E7B6D0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7955D0-2BF3-2E0D-55A2-68E54DCD4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040554-D54B-CC59-EB57-2132BB5D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DE3672-D69E-D055-252B-FC108581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8A2EDA-5CA1-B24A-FC5E-C3E3956D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57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6C606-E475-5350-256B-07BA0B52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65CFBA-D55F-354B-3B47-B1B57C57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01143A-30C1-7C17-4ECE-EA9EAF126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D2F88-BAC4-189A-3182-96E07478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3682FF-9CA4-5975-B620-0F0F3F54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B425AE-6EFF-5E32-70D1-184C5A72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0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73EA32-743B-6318-DB75-DBDAF716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0F178E-89C4-1F74-A3EE-B980ABD8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EB95B0-47DD-A118-068C-07008A344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BB6BF-A124-4E17-9D90-D4294B9911BD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29FE1-F05E-56DB-4D4D-7D593215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1577D-E392-9299-7EC9-897219CE1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4B2B2-B1CF-4B89-8199-65945F3E32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75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asegrai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6 CuadroTexto">
            <a:extLst>
              <a:ext uri="{FF2B5EF4-FFF2-40B4-BE49-F238E27FC236}">
                <a16:creationId xmlns:a16="http://schemas.microsoft.com/office/drawing/2014/main" id="{A2172472-0C49-4187-9FA1-E258792F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15" y="1965986"/>
            <a:ext cx="11092721" cy="161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70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JORNADA TECNOLOGÍA CULTIVOS DE REGADÍO</a:t>
            </a:r>
          </a:p>
        </p:txBody>
      </p:sp>
      <p:pic>
        <p:nvPicPr>
          <p:cNvPr id="2052" name="Picture 8" descr="http://static.wixstatic.com/media/2b6adb_5f9012abdfc7451792b92c4d8c23b49d.png_srz_p_350_112_75_22_0.50_1.20_0.00_png_srz">
            <a:extLst>
              <a:ext uri="{FF2B5EF4-FFF2-40B4-BE49-F238E27FC236}">
                <a16:creationId xmlns:a16="http://schemas.microsoft.com/office/drawing/2014/main" id="{17B77DDF-460C-482D-965A-FF775E8C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8463" y="4174264"/>
            <a:ext cx="4298815" cy="13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roGAR Contacto">
            <a:extLst>
              <a:ext uri="{FF2B5EF4-FFF2-40B4-BE49-F238E27FC236}">
                <a16:creationId xmlns:a16="http://schemas.microsoft.com/office/drawing/2014/main" id="{9A3F0F92-B08E-7E30-DD7A-26E786ED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4" y="4232181"/>
            <a:ext cx="2529666" cy="131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C5C357-33FA-1E2E-2A37-F1AD1AC83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232" y="4232181"/>
            <a:ext cx="3462728" cy="1092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rvicios – Asegrain">
            <a:extLst>
              <a:ext uri="{FF2B5EF4-FFF2-40B4-BE49-F238E27FC236}">
                <a16:creationId xmlns:a16="http://schemas.microsoft.com/office/drawing/2014/main" id="{E5EF015B-86B7-4552-B1D8-68520AF7D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1" r="-1" b="10496"/>
          <a:stretch/>
        </p:blipFill>
        <p:spPr bwMode="auto">
          <a:xfrm>
            <a:off x="456292" y="3491791"/>
            <a:ext cx="4437921" cy="1810421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6 CuadroTexto">
            <a:extLst>
              <a:ext uri="{FF2B5EF4-FFF2-40B4-BE49-F238E27FC236}">
                <a16:creationId xmlns:a16="http://schemas.microsoft.com/office/drawing/2014/main" id="{E873DF23-8CB5-43E8-A9AD-150E2B8F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506" y="4248987"/>
            <a:ext cx="10736826" cy="1114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ES" sz="9600" b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023C10-AC1B-73FB-12A0-5BD4AFFB8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6678" y="3678907"/>
            <a:ext cx="3376097" cy="2532073"/>
          </a:xfrm>
          <a:prstGeom prst="rect">
            <a:avLst/>
          </a:prstGeom>
        </p:spPr>
      </p:pic>
      <p:pic>
        <p:nvPicPr>
          <p:cNvPr id="7" name="Imagen 6" descr="Una cascada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3CB4599F-4E03-8F80-4261-7049BE10A5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20561" r="21794" b="7754"/>
          <a:stretch/>
        </p:blipFill>
        <p:spPr>
          <a:xfrm rot="5400000">
            <a:off x="8195551" y="3022147"/>
            <a:ext cx="3405188" cy="3493821"/>
          </a:xfrm>
          <a:prstGeom prst="rect">
            <a:avLst/>
          </a:prstGeom>
        </p:spPr>
      </p:pic>
      <p:pic>
        <p:nvPicPr>
          <p:cNvPr id="8" name="Picture 8" descr="http://static.wixstatic.com/media/2b6adb_5f9012abdfc7451792b92c4d8c23b49d.png_srz_p_350_112_75_22_0.50_1.20_0.00_png_srz">
            <a:extLst>
              <a:ext uri="{FF2B5EF4-FFF2-40B4-BE49-F238E27FC236}">
                <a16:creationId xmlns:a16="http://schemas.microsoft.com/office/drawing/2014/main" id="{C8BBF806-000D-FB70-66F3-FCDC5F051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r="-2" b="-2"/>
          <a:stretch/>
        </p:blipFill>
        <p:spPr bwMode="auto">
          <a:xfrm>
            <a:off x="1706806" y="225008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oGAR Contacto">
            <a:extLst>
              <a:ext uri="{FF2B5EF4-FFF2-40B4-BE49-F238E27FC236}">
                <a16:creationId xmlns:a16="http://schemas.microsoft.com/office/drawing/2014/main" id="{B89CDF23-1C7D-9AD1-BDE0-E89D4C41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21" y="5363367"/>
            <a:ext cx="2529666" cy="131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3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42D39-A33D-F441-13E9-CEF9B4A8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GAR Contacto">
            <a:extLst>
              <a:ext uri="{FF2B5EF4-FFF2-40B4-BE49-F238E27FC236}">
                <a16:creationId xmlns:a16="http://schemas.microsoft.com/office/drawing/2014/main" id="{DA426995-37F8-CF65-5388-C55458B7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4" y="5486132"/>
            <a:ext cx="2127226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AE44EE-C3A9-5023-1566-B64981BFB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745" y="5641165"/>
            <a:ext cx="2268510" cy="715629"/>
          </a:xfrm>
          <a:prstGeom prst="rect">
            <a:avLst/>
          </a:prstGeom>
        </p:spPr>
      </p:pic>
      <p:pic>
        <p:nvPicPr>
          <p:cNvPr id="4" name="Picture 8" descr="http://static.wixstatic.com/media/2b6adb_5f9012abdfc7451792b92c4d8c23b49d.png_srz_p_350_112_75_22_0.50_1.20_0.00_png_srz">
            <a:extLst>
              <a:ext uri="{FF2B5EF4-FFF2-40B4-BE49-F238E27FC236}">
                <a16:creationId xmlns:a16="http://schemas.microsoft.com/office/drawing/2014/main" id="{2A7254BF-BC6E-6244-1902-FBC40C9F0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511" y="5324540"/>
            <a:ext cx="3462728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CuadroTexto">
            <a:extLst>
              <a:ext uri="{FF2B5EF4-FFF2-40B4-BE49-F238E27FC236}">
                <a16:creationId xmlns:a16="http://schemas.microsoft.com/office/drawing/2014/main" id="{0FF29A92-C9BA-1E03-E857-86BC1E90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34" y="781763"/>
            <a:ext cx="11092721" cy="161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70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MERCADO DE MATERIAS PRIMAS</a:t>
            </a:r>
          </a:p>
        </p:txBody>
      </p:sp>
      <p:pic>
        <p:nvPicPr>
          <p:cNvPr id="2050" name="Picture 2" descr="Qué significaría una victoria de Donald Trump para la UE?">
            <a:extLst>
              <a:ext uri="{FF2B5EF4-FFF2-40B4-BE49-F238E27FC236}">
                <a16:creationId xmlns:a16="http://schemas.microsoft.com/office/drawing/2014/main" id="{AA09BBCA-A804-F29C-D4CA-8872A5000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8" y="2399909"/>
            <a:ext cx="7892143" cy="25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GAR Contacto">
            <a:extLst>
              <a:ext uri="{FF2B5EF4-FFF2-40B4-BE49-F238E27FC236}">
                <a16:creationId xmlns:a16="http://schemas.microsoft.com/office/drawing/2014/main" id="{3A729DBF-FFDA-65B3-677B-2E441079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4" y="5486132"/>
            <a:ext cx="2127226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8A1C61-4C36-E8E6-1CCE-E24253D1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745" y="5641165"/>
            <a:ext cx="2268510" cy="715629"/>
          </a:xfrm>
          <a:prstGeom prst="rect">
            <a:avLst/>
          </a:prstGeom>
        </p:spPr>
      </p:pic>
      <p:pic>
        <p:nvPicPr>
          <p:cNvPr id="4" name="Picture 8" descr="http://static.wixstatic.com/media/2b6adb_5f9012abdfc7451792b92c4d8c23b49d.png_srz_p_350_112_75_22_0.50_1.20_0.00_png_srz">
            <a:extLst>
              <a:ext uri="{FF2B5EF4-FFF2-40B4-BE49-F238E27FC236}">
                <a16:creationId xmlns:a16="http://schemas.microsoft.com/office/drawing/2014/main" id="{55C31510-ACEA-37EF-E4CE-15E19EA9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511" y="5324540"/>
            <a:ext cx="3462728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CuadroTexto">
            <a:extLst>
              <a:ext uri="{FF2B5EF4-FFF2-40B4-BE49-F238E27FC236}">
                <a16:creationId xmlns:a16="http://schemas.microsoft.com/office/drawing/2014/main" id="{E946E86C-724A-A6C2-BA60-B29141E6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22" y="-383686"/>
            <a:ext cx="11092721" cy="161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44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SITUACIÓN ACTUAL: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465D88-EAAB-3CDD-5232-909A6201E620}"/>
              </a:ext>
            </a:extLst>
          </p:cNvPr>
          <p:cNvSpPr txBox="1"/>
          <p:nvPr/>
        </p:nvSpPr>
        <p:spPr>
          <a:xfrm>
            <a:off x="710857" y="1167095"/>
            <a:ext cx="10157011" cy="501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 INFORME USDA:-30 MILL TM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POSICIÓN FONDOS INVERSION: (</a:t>
            </a: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TRIGO</a:t>
            </a: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MAIZ</a:t>
            </a: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S</a:t>
            </a: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OJA)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CULTIVO TRIGO RUSIA, UCRANIA Y USA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SEQUÍA ARGENTINA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RETRASO COSECHA SOJA EN BRASIL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DUDAS ECONOMÍA CHINA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4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1A3B-63B2-16D5-2B54-E15177FF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GAR Contacto">
            <a:extLst>
              <a:ext uri="{FF2B5EF4-FFF2-40B4-BE49-F238E27FC236}">
                <a16:creationId xmlns:a16="http://schemas.microsoft.com/office/drawing/2014/main" id="{F3F83770-D1E2-7748-0A19-DBC5563C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4" y="5486132"/>
            <a:ext cx="2127226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F7DBD4-2453-29AC-1BA7-03A53A96E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745" y="5641165"/>
            <a:ext cx="2268510" cy="715629"/>
          </a:xfrm>
          <a:prstGeom prst="rect">
            <a:avLst/>
          </a:prstGeom>
        </p:spPr>
      </p:pic>
      <p:pic>
        <p:nvPicPr>
          <p:cNvPr id="4" name="Picture 8" descr="http://static.wixstatic.com/media/2b6adb_5f9012abdfc7451792b92c4d8c23b49d.png_srz_p_350_112_75_22_0.50_1.20_0.00_png_srz">
            <a:extLst>
              <a:ext uri="{FF2B5EF4-FFF2-40B4-BE49-F238E27FC236}">
                <a16:creationId xmlns:a16="http://schemas.microsoft.com/office/drawing/2014/main" id="{61DA754D-2772-F5EC-446A-69A1BCFA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511" y="5324540"/>
            <a:ext cx="3462728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CuadroTexto">
            <a:extLst>
              <a:ext uri="{FF2B5EF4-FFF2-40B4-BE49-F238E27FC236}">
                <a16:creationId xmlns:a16="http://schemas.microsoft.com/office/drawing/2014/main" id="{D40F66F0-9826-B0CD-782F-0E108F273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22" y="-383686"/>
            <a:ext cx="11092721" cy="161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44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FUTURO DE LOS PRECIOS: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E5E145-0C62-73D6-D470-AAB6286F5B3F}"/>
              </a:ext>
            </a:extLst>
          </p:cNvPr>
          <p:cNvSpPr txBox="1"/>
          <p:nvPr/>
        </p:nvSpPr>
        <p:spPr>
          <a:xfrm>
            <a:off x="717544" y="1310306"/>
            <a:ext cx="10434476" cy="473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MÁS CAROS DE LA CAMPAÑA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DEMASIADO CEREAL ALMACENADO – 3 MESES DE CONSUMO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MAÍZ ESTÁ MÁS CARO QUE EL TRIGO O LA CEBADA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LOGÍSTICA 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COSECHA NUEVA:                                                                         </a:t>
            </a: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-6 TRIGO / -15 MAÍZ </a:t>
            </a:r>
            <a:endParaRPr lang="es-E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0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6B134-F84E-C8B4-E969-C661AC98F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GAR Contacto">
            <a:extLst>
              <a:ext uri="{FF2B5EF4-FFF2-40B4-BE49-F238E27FC236}">
                <a16:creationId xmlns:a16="http://schemas.microsoft.com/office/drawing/2014/main" id="{E0868B80-297F-3F0B-30BD-7A0AFF1E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4" y="5486132"/>
            <a:ext cx="2127226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C0BCEC-4815-411F-74C1-BCC573D72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409" y="5878576"/>
            <a:ext cx="2268510" cy="715629"/>
          </a:xfrm>
          <a:prstGeom prst="rect">
            <a:avLst/>
          </a:prstGeom>
        </p:spPr>
      </p:pic>
      <p:pic>
        <p:nvPicPr>
          <p:cNvPr id="4" name="Picture 8" descr="http://static.wixstatic.com/media/2b6adb_5f9012abdfc7451792b92c4d8c23b49d.png_srz_p_350_112_75_22_0.50_1.20_0.00_png_srz">
            <a:extLst>
              <a:ext uri="{FF2B5EF4-FFF2-40B4-BE49-F238E27FC236}">
                <a16:creationId xmlns:a16="http://schemas.microsoft.com/office/drawing/2014/main" id="{E3FFB901-1AD5-2299-4AD9-F3C44912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511" y="5324540"/>
            <a:ext cx="3462728" cy="11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CuadroTexto">
            <a:extLst>
              <a:ext uri="{FF2B5EF4-FFF2-40B4-BE49-F238E27FC236}">
                <a16:creationId xmlns:a16="http://schemas.microsoft.com/office/drawing/2014/main" id="{A242CE2F-1405-137E-FBCF-A43140D4D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22" y="-383686"/>
            <a:ext cx="11092721" cy="161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44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SITUACIÓN ACTUAL: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AA4875-9DD6-7CD6-0708-FBE8B135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699" y="1613071"/>
            <a:ext cx="6540602" cy="35386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739DDA3-99EA-171F-5869-BB200CDFC302}"/>
              </a:ext>
            </a:extLst>
          </p:cNvPr>
          <p:cNvSpPr txBox="1"/>
          <p:nvPr/>
        </p:nvSpPr>
        <p:spPr>
          <a:xfrm>
            <a:off x="2986790" y="3470223"/>
            <a:ext cx="6861748" cy="2598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4800" b="1" dirty="0">
                <a:solidFill>
                  <a:srgbClr val="00B050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</a:rPr>
              <a:t>MUCHAS GRACIAS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3600" b="1" dirty="0">
                <a:solidFill>
                  <a:srgbClr val="00B050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  <a:hlinkClick r:id="rId7"/>
              </a:rPr>
              <a:t>www.ASEGRAIN.COM</a:t>
            </a:r>
            <a:endParaRPr lang="en-US" altLang="es-ES" sz="3600" b="1" dirty="0">
              <a:solidFill>
                <a:srgbClr val="00B050"/>
              </a:solidFill>
              <a:highlight>
                <a:srgbClr val="FFFF00"/>
              </a:highlight>
              <a:latin typeface="+mn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3600" b="1" dirty="0">
                <a:solidFill>
                  <a:srgbClr val="00B050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</a:rPr>
              <a:t>Seragor@asegrain.com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" sz="4400" b="1" dirty="0">
                <a:solidFill>
                  <a:srgbClr val="00B050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</a:rPr>
              <a:t>TELF. </a:t>
            </a:r>
            <a:r>
              <a:rPr lang="en-US" altLang="es-ES" sz="4400" b="1" dirty="0">
                <a:solidFill>
                  <a:srgbClr val="00B050"/>
                </a:solidFill>
                <a:highlight>
                  <a:srgbClr val="FFFF00"/>
                </a:highlight>
                <a:ea typeface="+mj-ea"/>
                <a:cs typeface="+mj-cs"/>
              </a:rPr>
              <a:t>697-836116 (Miguel)</a:t>
            </a:r>
            <a:r>
              <a:rPr lang="en-US" altLang="es-ES" sz="4400" b="1" dirty="0">
                <a:solidFill>
                  <a:srgbClr val="00B050"/>
                </a:solidFill>
                <a:highlight>
                  <a:srgbClr val="FFFF00"/>
                </a:highlight>
                <a:latin typeface="+mn-lt"/>
                <a:ea typeface="+mj-ea"/>
                <a:cs typeface="+mj-cs"/>
              </a:rPr>
              <a:t> </a:t>
            </a:r>
            <a:endParaRPr lang="en-US" altLang="es-ES" sz="6000" b="1" dirty="0">
              <a:solidFill>
                <a:srgbClr val="00B050"/>
              </a:solidFill>
              <a:highlight>
                <a:srgbClr val="FFFF00"/>
              </a:highligh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1092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408</Words>
  <Application>Microsoft Office PowerPoint</Application>
  <PresentationFormat>Panorámica</PresentationFormat>
  <Paragraphs>34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Center Store</dc:creator>
  <cp:lastModifiedBy>Jose Martín</cp:lastModifiedBy>
  <cp:revision>5</cp:revision>
  <dcterms:created xsi:type="dcterms:W3CDTF">2025-02-04T20:20:32Z</dcterms:created>
  <dcterms:modified xsi:type="dcterms:W3CDTF">2025-02-04T23:37:04Z</dcterms:modified>
</cp:coreProperties>
</file>