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98" r:id="rId3"/>
    <p:sldId id="257" r:id="rId4"/>
    <p:sldId id="258" r:id="rId5"/>
    <p:sldId id="404" r:id="rId6"/>
    <p:sldId id="259" r:id="rId7"/>
    <p:sldId id="260" r:id="rId8"/>
    <p:sldId id="261" r:id="rId9"/>
    <p:sldId id="266" r:id="rId10"/>
    <p:sldId id="274" r:id="rId11"/>
    <p:sldId id="262" r:id="rId12"/>
    <p:sldId id="296" r:id="rId13"/>
    <p:sldId id="297" r:id="rId14"/>
    <p:sldId id="299" r:id="rId15"/>
    <p:sldId id="300" r:id="rId16"/>
    <p:sldId id="301" r:id="rId17"/>
    <p:sldId id="379" r:id="rId18"/>
    <p:sldId id="402" r:id="rId19"/>
    <p:sldId id="403" r:id="rId20"/>
    <p:sldId id="275" r:id="rId21"/>
  </p:sldIdLst>
  <p:sldSz cx="9144000" cy="5143500" type="screen16x9"/>
  <p:notesSz cx="6858000" cy="9144000"/>
  <p:embeddedFontLst>
    <p:embeddedFont>
      <p:font typeface="Anaheim" panose="020B0604020202020204" charset="0"/>
      <p:regular r:id="rId23"/>
      <p:bold r:id="rId24"/>
    </p:embeddedFont>
    <p:embeddedFont>
      <p:font typeface="Atkinson Hyperlegible" panose="020B0604020202020204" charset="0"/>
      <p:regular r:id="rId25"/>
      <p:bold r:id="rId26"/>
      <p:italic r:id="rId27"/>
      <p:boldItalic r:id="rId28"/>
    </p:embeddedFont>
    <p:embeddedFont>
      <p:font typeface="Bebas Neue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Playfair Display" panose="00000500000000000000" pitchFamily="2" charset="0"/>
      <p:regular r:id="rId32"/>
      <p:bold r:id="rId33"/>
      <p:italic r:id="rId34"/>
      <p:boldItalic r:id="rId35"/>
    </p:embeddedFont>
    <p:embeddedFont>
      <p:font typeface="PT Sans" panose="020B0604020202020204" pitchFamily="34" charset="0"/>
      <p:regular r:id="rId36"/>
      <p:bold r:id="rId37"/>
      <p:italic r:id="rId38"/>
      <p:boldItalic r:id="rId39"/>
    </p:embeddedFont>
    <p:embeddedFont>
      <p:font typeface="Yeseva On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98BC8A-D1A1-4AE1-8E42-130B77CD5F42}">
  <a:tblStyle styleId="{2298BC8A-D1A1-4AE1-8E42-130B77CD5F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D1D1D7C-ABB0-4450-89AA-477B1B0BCC1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6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anetapp4\gis_exp$\Doc\09-Presentaciones\2025-02-12%20Todoma&#237;z\PLANTAS%20SOLARES%20TORO_ZAMORA_CONTROL%20PRODUCCI&#211;N_2023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anetapp4\gis_exp$\Doc\09-Presentaciones\2025-02-12%20Todoma&#237;z\PLANTAS%20SOLARES%20TORO_ZAMORA_CONTROL%20PRODUCCI&#211;N_2023_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Planta FV Toro</a:t>
            </a:r>
            <a:r>
              <a:rPr lang="es-ES" baseline="0"/>
              <a:t> Zamora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'CARACT. DE LAS INSTALACIONES'!$C$57</c:f>
              <c:strCache>
                <c:ptCount val="1"/>
                <c:pt idx="0">
                  <c:v>CAPACIDAD DE GENERACIÓN PREVISTA (KWH)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'CARACT. DE LAS INSTALACIONES'!$B$58:$B$60</c:f>
              <c:strCache>
                <c:ptCount val="3"/>
                <c:pt idx="0">
                  <c:v>SECTOR I</c:v>
                </c:pt>
                <c:pt idx="1">
                  <c:v>SECTOR II</c:v>
                </c:pt>
                <c:pt idx="2">
                  <c:v>SECTOR III</c:v>
                </c:pt>
              </c:strCache>
            </c:strRef>
          </c:cat>
          <c:val>
            <c:numRef>
              <c:f>'CARACT. DE LAS INSTALACIONES'!$C$58:$C$60</c:f>
              <c:numCache>
                <c:formatCode>General</c:formatCode>
                <c:ptCount val="3"/>
                <c:pt idx="0">
                  <c:v>2286000</c:v>
                </c:pt>
                <c:pt idx="1">
                  <c:v>498000</c:v>
                </c:pt>
                <c:pt idx="2">
                  <c:v>4491000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7-4774-9C26-FE2FA7B425FE}"/>
            </c:ext>
          </c:extLst>
        </c:ser>
        <c:ser>
          <c:idx val="1"/>
          <c:order val="1"/>
          <c:tx>
            <c:strRef>
              <c:f>'CARACT. DE LAS INSTALACIONES'!$D$57</c:f>
              <c:strCache>
                <c:ptCount val="1"/>
                <c:pt idx="0">
                  <c:v>CONSUMO ELÉCTRICO MEDIO (KWH)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'CARACT. DE LAS INSTALACIONES'!$B$58:$B$60</c:f>
              <c:strCache>
                <c:ptCount val="3"/>
                <c:pt idx="0">
                  <c:v>SECTOR I</c:v>
                </c:pt>
                <c:pt idx="1">
                  <c:v>SECTOR II</c:v>
                </c:pt>
                <c:pt idx="2">
                  <c:v>SECTOR III</c:v>
                </c:pt>
              </c:strCache>
            </c:strRef>
          </c:cat>
          <c:val>
            <c:numRef>
              <c:f>'CARACT. DE LAS INSTALACIONES'!$D$58:$D$60</c:f>
              <c:numCache>
                <c:formatCode>General</c:formatCode>
                <c:ptCount val="3"/>
                <c:pt idx="0">
                  <c:v>2448000</c:v>
                </c:pt>
                <c:pt idx="1">
                  <c:v>1163000</c:v>
                </c:pt>
                <c:pt idx="2">
                  <c:v>4547000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37-4774-9C26-FE2FA7B425FE}"/>
            </c:ext>
          </c:extLst>
        </c:ser>
        <c:ser>
          <c:idx val="2"/>
          <c:order val="2"/>
          <c:tx>
            <c:strRef>
              <c:f>'CARACT. DE LAS INSTALACIONES'!$E$57</c:f>
              <c:strCache>
                <c:ptCount val="1"/>
                <c:pt idx="0">
                  <c:v>PREVISION DE AUTOCONSUMO FV</c:v>
                </c:pt>
              </c:strCache>
            </c:strRef>
          </c:tx>
          <c:spPr>
            <a:solidFill>
              <a:schemeClr val="bg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'CARACT. DE LAS INSTALACIONES'!$B$58:$B$60</c:f>
              <c:strCache>
                <c:ptCount val="3"/>
                <c:pt idx="0">
                  <c:v>SECTOR I</c:v>
                </c:pt>
                <c:pt idx="1">
                  <c:v>SECTOR II</c:v>
                </c:pt>
                <c:pt idx="2">
                  <c:v>SECTOR III</c:v>
                </c:pt>
              </c:strCache>
            </c:strRef>
          </c:cat>
          <c:val>
            <c:numRef>
              <c:f>'CARACT. DE LAS INSTALACIONES'!$E$58:$E$60</c:f>
              <c:numCache>
                <c:formatCode>General</c:formatCode>
                <c:ptCount val="3"/>
                <c:pt idx="0">
                  <c:v>1096000</c:v>
                </c:pt>
                <c:pt idx="1">
                  <c:v>264000</c:v>
                </c:pt>
                <c:pt idx="2">
                  <c:v>1892000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37-4774-9C26-FE2FA7B425FE}"/>
            </c:ext>
          </c:extLst>
        </c:ser>
        <c:ser>
          <c:idx val="3"/>
          <c:order val="3"/>
          <c:tx>
            <c:strRef>
              <c:f>'CARACT. DE LAS INSTALACIONES'!$F$57</c:f>
              <c:strCache>
                <c:ptCount val="1"/>
                <c:pt idx="0">
                  <c:v>PREVISIÓN AHORRO ENERGÉTICO %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'CARACT. DE LAS INSTALACIONES'!$B$58:$B$60</c:f>
              <c:strCache>
                <c:ptCount val="3"/>
                <c:pt idx="0">
                  <c:v>SECTOR I</c:v>
                </c:pt>
                <c:pt idx="1">
                  <c:v>SECTOR II</c:v>
                </c:pt>
                <c:pt idx="2">
                  <c:v>SECTOR III</c:v>
                </c:pt>
              </c:strCache>
            </c:strRef>
          </c:cat>
          <c:val>
            <c:numRef>
              <c:f>'CARACT. DE LAS INSTALACIONES'!$F$58:$F$60</c:f>
              <c:numCache>
                <c:formatCode>General</c:formatCode>
                <c:ptCount val="3"/>
                <c:pt idx="0" formatCode="0">
                  <c:v>44</c:v>
                </c:pt>
                <c:pt idx="1">
                  <c:v>22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37-4774-9C26-FE2FA7B42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54896"/>
        <c:axId val="2023659904"/>
      </c:barChart>
      <c:lineChart>
        <c:grouping val="standard"/>
        <c:varyColors val="0"/>
        <c:ser>
          <c:idx val="4"/>
          <c:order val="4"/>
          <c:tx>
            <c:strRef>
              <c:f>'CARACT. DE LAS INSTALACIONES'!$G$57</c:f>
              <c:strCache>
                <c:ptCount val="1"/>
                <c:pt idx="0">
                  <c:v>AHORRO MEDIO CONSEGUIDO 2023_2024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'CARACT. DE LAS INSTALACIONES'!$B$58:$B$60</c:f>
              <c:strCache>
                <c:ptCount val="3"/>
                <c:pt idx="0">
                  <c:v>SECTOR I</c:v>
                </c:pt>
                <c:pt idx="1">
                  <c:v>SECTOR II</c:v>
                </c:pt>
                <c:pt idx="2">
                  <c:v>SECTOR III</c:v>
                </c:pt>
              </c:strCache>
            </c:strRef>
          </c:cat>
          <c:val>
            <c:numRef>
              <c:f>'CARACT. DE LAS INSTALACIONES'!$G$58:$G$60</c:f>
              <c:numCache>
                <c:formatCode>0.00%</c:formatCode>
                <c:ptCount val="3"/>
                <c:pt idx="0">
                  <c:v>0.44620792163182105</c:v>
                </c:pt>
                <c:pt idx="1">
                  <c:v>0.27981139509079334</c:v>
                </c:pt>
                <c:pt idx="2">
                  <c:v>0.38801283880101933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037-4774-9C26-FE2FA7B42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54496"/>
        <c:axId val="2023653664"/>
      </c:lineChart>
      <c:catAx>
        <c:axId val="1065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23659904"/>
        <c:crosses val="autoZero"/>
        <c:auto val="1"/>
        <c:lblAlgn val="ctr"/>
        <c:lblOffset val="100"/>
        <c:noMultiLvlLbl val="0"/>
      </c:catAx>
      <c:valAx>
        <c:axId val="202365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4896"/>
        <c:crosses val="autoZero"/>
        <c:crossBetween val="between"/>
      </c:valAx>
      <c:valAx>
        <c:axId val="2023653664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4496"/>
        <c:crosses val="max"/>
        <c:crossBetween val="between"/>
      </c:valAx>
      <c:catAx>
        <c:axId val="1065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36536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Potencia</a:t>
            </a:r>
            <a:r>
              <a:rPr lang="es-ES" baseline="0"/>
              <a:t> Sectores Toro Zamora (Wp)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'CARACT. DE LAS INSTALACIONES'!$B$28</c:f>
              <c:strCache>
                <c:ptCount val="1"/>
                <c:pt idx="0">
                  <c:v>SECTOR I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'CARACT. DE LAS INSTALACIONES'!$E$27</c:f>
              <c:strCache>
                <c:ptCount val="1"/>
                <c:pt idx="0">
                  <c:v>POTENCIA NOMINAL DEL PARQUE Wp</c:v>
                </c:pt>
              </c:strCache>
            </c:strRef>
          </c:cat>
          <c:val>
            <c:numRef>
              <c:f>'CARACT. DE LAS INSTALACIONES'!$E$28</c:f>
              <c:numCache>
                <c:formatCode>General</c:formatCode>
                <c:ptCount val="1"/>
                <c:pt idx="0">
                  <c:v>1575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72-4636-81D9-E281A198AAA1}"/>
            </c:ext>
          </c:extLst>
        </c:ser>
        <c:ser>
          <c:idx val="1"/>
          <c:order val="1"/>
          <c:tx>
            <c:strRef>
              <c:f>'CARACT. DE LAS INSTALACIONES'!$B$29</c:f>
              <c:strCache>
                <c:ptCount val="1"/>
                <c:pt idx="0">
                  <c:v>SECTOR 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'CARACT. DE LAS INSTALACIONES'!$E$27</c:f>
              <c:strCache>
                <c:ptCount val="1"/>
                <c:pt idx="0">
                  <c:v>POTENCIA NOMINAL DEL PARQUE Wp</c:v>
                </c:pt>
              </c:strCache>
            </c:strRef>
          </c:cat>
          <c:val>
            <c:numRef>
              <c:f>'CARACT. DE LAS INSTALACIONES'!$E$29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72-4636-81D9-E281A198AAA1}"/>
            </c:ext>
          </c:extLst>
        </c:ser>
        <c:ser>
          <c:idx val="2"/>
          <c:order val="2"/>
          <c:tx>
            <c:strRef>
              <c:f>'CARACT. DE LAS INSTALACIONES'!$B$30</c:f>
              <c:strCache>
                <c:ptCount val="1"/>
                <c:pt idx="0">
                  <c:v>SECTOR III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'CARACT. DE LAS INSTALACIONES'!$E$27</c:f>
              <c:strCache>
                <c:ptCount val="1"/>
                <c:pt idx="0">
                  <c:v>POTENCIA NOMINAL DEL PARQUE Wp</c:v>
                </c:pt>
              </c:strCache>
            </c:strRef>
          </c:cat>
          <c:val>
            <c:numRef>
              <c:f>'CARACT. DE LAS INSTALACIONES'!$E$30</c:f>
              <c:numCache>
                <c:formatCode>General</c:formatCode>
                <c:ptCount val="1"/>
                <c:pt idx="0">
                  <c:v>2625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72-4636-81D9-E281A198A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8403952"/>
        <c:axId val="2023652416"/>
      </c:barChart>
      <c:catAx>
        <c:axId val="201840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23652416"/>
        <c:crosses val="autoZero"/>
        <c:auto val="1"/>
        <c:lblAlgn val="ctr"/>
        <c:lblOffset val="100"/>
        <c:noMultiLvlLbl val="0"/>
      </c:catAx>
      <c:valAx>
        <c:axId val="202365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1840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3156AE-0821-46D2-AAB6-B73D4E5318C1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922E9773-027E-4E92-B981-4D480D2B1BC3}">
      <dgm:prSet phldrT="[Texto]"/>
      <dgm:spPr/>
      <dgm:t>
        <a:bodyPr/>
        <a:lstStyle/>
        <a:p>
          <a:r>
            <a:rPr lang="es-ES" b="1" dirty="0"/>
            <a:t>ENERGÍA FOTOVOLTAICA EN CCRR</a:t>
          </a:r>
          <a:endParaRPr lang="es-ES" dirty="0"/>
        </a:p>
      </dgm:t>
    </dgm:pt>
    <dgm:pt modelId="{0D45AB82-3817-4DB8-B065-0B74CD4D3CBA}" type="parTrans" cxnId="{BC6A5EAD-D752-4A9A-A72A-5EF57BD531A4}">
      <dgm:prSet/>
      <dgm:spPr/>
      <dgm:t>
        <a:bodyPr/>
        <a:lstStyle/>
        <a:p>
          <a:endParaRPr lang="es-ES"/>
        </a:p>
      </dgm:t>
    </dgm:pt>
    <dgm:pt modelId="{6FD6F321-8415-4B32-8433-705FEDA3AF52}" type="sibTrans" cxnId="{BC6A5EAD-D752-4A9A-A72A-5EF57BD531A4}">
      <dgm:prSet/>
      <dgm:spPr/>
      <dgm:t>
        <a:bodyPr/>
        <a:lstStyle/>
        <a:p>
          <a:endParaRPr lang="es-ES"/>
        </a:p>
      </dgm:t>
    </dgm:pt>
    <dgm:pt modelId="{F9F33BF3-B359-4EA8-88B2-9DD58407003F}">
      <dgm:prSet phldrT="[Texto]"/>
      <dgm:spPr/>
      <dgm:t>
        <a:bodyPr/>
        <a:lstStyle/>
        <a:p>
          <a:r>
            <a:rPr lang="es-ES" b="1" dirty="0"/>
            <a:t>BAJA PRESIÓN EN ASPERSIÓN (REBAPRES)</a:t>
          </a:r>
          <a:endParaRPr lang="es-ES" dirty="0"/>
        </a:p>
      </dgm:t>
    </dgm:pt>
    <dgm:pt modelId="{87A4DC8F-DDB4-4B01-8E7C-E9B22EF7FDEA}" type="parTrans" cxnId="{38612634-D69B-42F3-B63B-9588AD725BBB}">
      <dgm:prSet/>
      <dgm:spPr/>
      <dgm:t>
        <a:bodyPr/>
        <a:lstStyle/>
        <a:p>
          <a:endParaRPr lang="es-ES"/>
        </a:p>
      </dgm:t>
    </dgm:pt>
    <dgm:pt modelId="{6C5508DC-DE9D-4FF1-968F-34D103B80AD6}" type="sibTrans" cxnId="{38612634-D69B-42F3-B63B-9588AD725BBB}">
      <dgm:prSet/>
      <dgm:spPr/>
      <dgm:t>
        <a:bodyPr/>
        <a:lstStyle/>
        <a:p>
          <a:endParaRPr lang="es-ES"/>
        </a:p>
      </dgm:t>
    </dgm:pt>
    <dgm:pt modelId="{E39DE3A5-A0CB-462B-BE45-6908E949ECCC}">
      <dgm:prSet phldrT="[Texto]"/>
      <dgm:spPr/>
      <dgm:t>
        <a:bodyPr/>
        <a:lstStyle/>
        <a:p>
          <a:r>
            <a:rPr lang="es-ES" b="1" dirty="0"/>
            <a:t>SISTEMAS DE RIEGO POR GRAVEDAD (100% ENERGÉTICO)</a:t>
          </a:r>
        </a:p>
      </dgm:t>
    </dgm:pt>
    <dgm:pt modelId="{D00EF20E-0059-4910-9723-36F0EB4C7EA3}" type="parTrans" cxnId="{ABC5F310-456E-4448-AC4A-D7DF26ABAC66}">
      <dgm:prSet/>
      <dgm:spPr/>
      <dgm:t>
        <a:bodyPr/>
        <a:lstStyle/>
        <a:p>
          <a:endParaRPr lang="es-ES"/>
        </a:p>
      </dgm:t>
    </dgm:pt>
    <dgm:pt modelId="{90D888DC-277F-49B6-8816-7987307407F9}" type="sibTrans" cxnId="{ABC5F310-456E-4448-AC4A-D7DF26ABAC66}">
      <dgm:prSet/>
      <dgm:spPr/>
      <dgm:t>
        <a:bodyPr/>
        <a:lstStyle/>
        <a:p>
          <a:endParaRPr lang="es-ES"/>
        </a:p>
      </dgm:t>
    </dgm:pt>
    <dgm:pt modelId="{00D8E996-B841-4AB3-A8ED-A12843A8FFC0}" type="pres">
      <dgm:prSet presAssocID="{E73156AE-0821-46D2-AAB6-B73D4E5318C1}" presName="diagram" presStyleCnt="0">
        <dgm:presLayoutVars>
          <dgm:dir/>
          <dgm:resizeHandles val="exact"/>
        </dgm:presLayoutVars>
      </dgm:prSet>
      <dgm:spPr/>
    </dgm:pt>
    <dgm:pt modelId="{84CE49F4-87D1-4CBA-B01E-7065FEB0B12B}" type="pres">
      <dgm:prSet presAssocID="{922E9773-027E-4E92-B981-4D480D2B1BC3}" presName="node" presStyleLbl="node1" presStyleIdx="0" presStyleCnt="3">
        <dgm:presLayoutVars>
          <dgm:bulletEnabled val="1"/>
        </dgm:presLayoutVars>
      </dgm:prSet>
      <dgm:spPr/>
    </dgm:pt>
    <dgm:pt modelId="{109A657A-4743-43FF-8A4D-014AE79301A3}" type="pres">
      <dgm:prSet presAssocID="{6FD6F321-8415-4B32-8433-705FEDA3AF52}" presName="sibTrans" presStyleCnt="0"/>
      <dgm:spPr/>
    </dgm:pt>
    <dgm:pt modelId="{FC2CD31E-2F13-430D-AC88-F1E54C06A595}" type="pres">
      <dgm:prSet presAssocID="{F9F33BF3-B359-4EA8-88B2-9DD58407003F}" presName="node" presStyleLbl="node1" presStyleIdx="1" presStyleCnt="3">
        <dgm:presLayoutVars>
          <dgm:bulletEnabled val="1"/>
        </dgm:presLayoutVars>
      </dgm:prSet>
      <dgm:spPr/>
    </dgm:pt>
    <dgm:pt modelId="{E3794AC8-B4C0-459D-BE50-1C40256D95C4}" type="pres">
      <dgm:prSet presAssocID="{6C5508DC-DE9D-4FF1-968F-34D103B80AD6}" presName="sibTrans" presStyleCnt="0"/>
      <dgm:spPr/>
    </dgm:pt>
    <dgm:pt modelId="{59B19B0E-8D4B-4E28-92D1-11DB2AC8FE4B}" type="pres">
      <dgm:prSet presAssocID="{E39DE3A5-A0CB-462B-BE45-6908E949ECCC}" presName="node" presStyleLbl="node1" presStyleIdx="2" presStyleCnt="3">
        <dgm:presLayoutVars>
          <dgm:bulletEnabled val="1"/>
        </dgm:presLayoutVars>
      </dgm:prSet>
      <dgm:spPr/>
    </dgm:pt>
  </dgm:ptLst>
  <dgm:cxnLst>
    <dgm:cxn modelId="{ABC5F310-456E-4448-AC4A-D7DF26ABAC66}" srcId="{E73156AE-0821-46D2-AAB6-B73D4E5318C1}" destId="{E39DE3A5-A0CB-462B-BE45-6908E949ECCC}" srcOrd="2" destOrd="0" parTransId="{D00EF20E-0059-4910-9723-36F0EB4C7EA3}" sibTransId="{90D888DC-277F-49B6-8816-7987307407F9}"/>
    <dgm:cxn modelId="{83B3E713-AD25-4107-806A-5B921481EBF7}" type="presOf" srcId="{E73156AE-0821-46D2-AAB6-B73D4E5318C1}" destId="{00D8E996-B841-4AB3-A8ED-A12843A8FFC0}" srcOrd="0" destOrd="0" presId="urn:microsoft.com/office/officeart/2005/8/layout/default"/>
    <dgm:cxn modelId="{38612634-D69B-42F3-B63B-9588AD725BBB}" srcId="{E73156AE-0821-46D2-AAB6-B73D4E5318C1}" destId="{F9F33BF3-B359-4EA8-88B2-9DD58407003F}" srcOrd="1" destOrd="0" parTransId="{87A4DC8F-DDB4-4B01-8E7C-E9B22EF7FDEA}" sibTransId="{6C5508DC-DE9D-4FF1-968F-34D103B80AD6}"/>
    <dgm:cxn modelId="{13D7405E-79F6-4716-A6B1-51E47DA8941A}" type="presOf" srcId="{F9F33BF3-B359-4EA8-88B2-9DD58407003F}" destId="{FC2CD31E-2F13-430D-AC88-F1E54C06A595}" srcOrd="0" destOrd="0" presId="urn:microsoft.com/office/officeart/2005/8/layout/default"/>
    <dgm:cxn modelId="{5309F298-FEDB-4BCB-B59B-CA683A89C139}" type="presOf" srcId="{922E9773-027E-4E92-B981-4D480D2B1BC3}" destId="{84CE49F4-87D1-4CBA-B01E-7065FEB0B12B}" srcOrd="0" destOrd="0" presId="urn:microsoft.com/office/officeart/2005/8/layout/default"/>
    <dgm:cxn modelId="{BC6A5EAD-D752-4A9A-A72A-5EF57BD531A4}" srcId="{E73156AE-0821-46D2-AAB6-B73D4E5318C1}" destId="{922E9773-027E-4E92-B981-4D480D2B1BC3}" srcOrd="0" destOrd="0" parTransId="{0D45AB82-3817-4DB8-B065-0B74CD4D3CBA}" sibTransId="{6FD6F321-8415-4B32-8433-705FEDA3AF52}"/>
    <dgm:cxn modelId="{DB092BFA-1A15-440D-925F-6F2ABD532313}" type="presOf" srcId="{E39DE3A5-A0CB-462B-BE45-6908E949ECCC}" destId="{59B19B0E-8D4B-4E28-92D1-11DB2AC8FE4B}" srcOrd="0" destOrd="0" presId="urn:microsoft.com/office/officeart/2005/8/layout/default"/>
    <dgm:cxn modelId="{A2E39294-A6D3-4CF6-9947-300255A2848B}" type="presParOf" srcId="{00D8E996-B841-4AB3-A8ED-A12843A8FFC0}" destId="{84CE49F4-87D1-4CBA-B01E-7065FEB0B12B}" srcOrd="0" destOrd="0" presId="urn:microsoft.com/office/officeart/2005/8/layout/default"/>
    <dgm:cxn modelId="{9A3BDC6A-A8E5-4965-B883-F5CD45F202E7}" type="presParOf" srcId="{00D8E996-B841-4AB3-A8ED-A12843A8FFC0}" destId="{109A657A-4743-43FF-8A4D-014AE79301A3}" srcOrd="1" destOrd="0" presId="urn:microsoft.com/office/officeart/2005/8/layout/default"/>
    <dgm:cxn modelId="{A86F6B5F-4E93-4CDF-9E74-1EA3ACF00482}" type="presParOf" srcId="{00D8E996-B841-4AB3-A8ED-A12843A8FFC0}" destId="{FC2CD31E-2F13-430D-AC88-F1E54C06A595}" srcOrd="2" destOrd="0" presId="urn:microsoft.com/office/officeart/2005/8/layout/default"/>
    <dgm:cxn modelId="{E57DB80A-3AD8-4E2E-9640-213A74047D18}" type="presParOf" srcId="{00D8E996-B841-4AB3-A8ED-A12843A8FFC0}" destId="{E3794AC8-B4C0-459D-BE50-1C40256D95C4}" srcOrd="3" destOrd="0" presId="urn:microsoft.com/office/officeart/2005/8/layout/default"/>
    <dgm:cxn modelId="{9012AB14-17E6-42A8-B4AF-179BF90DD84E}" type="presParOf" srcId="{00D8E996-B841-4AB3-A8ED-A12843A8FFC0}" destId="{59B19B0E-8D4B-4E28-92D1-11DB2AC8FE4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E49F4-87D1-4CBA-B01E-7065FEB0B12B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ENERGÍA FOTOVOLTAICA EN CCRR</a:t>
          </a:r>
          <a:endParaRPr lang="es-ES" sz="2400" kern="1200" dirty="0"/>
        </a:p>
      </dsp:txBody>
      <dsp:txXfrm>
        <a:off x="744" y="145603"/>
        <a:ext cx="2902148" cy="1741289"/>
      </dsp:txXfrm>
    </dsp:sp>
    <dsp:sp modelId="{FC2CD31E-2F13-430D-AC88-F1E54C06A595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BAJA PRESIÓN EN ASPERSIÓN (REBAPRES)</a:t>
          </a:r>
          <a:endParaRPr lang="es-ES" sz="2400" kern="1200" dirty="0"/>
        </a:p>
      </dsp:txBody>
      <dsp:txXfrm>
        <a:off x="3193107" y="145603"/>
        <a:ext cx="2902148" cy="1741289"/>
      </dsp:txXfrm>
    </dsp:sp>
    <dsp:sp modelId="{59B19B0E-8D4B-4E28-92D1-11DB2AC8FE4B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SISTEMAS DE RIEGO POR GRAVEDAD (100% ENERGÉTICO)</a:t>
          </a:r>
        </a:p>
      </dsp:txBody>
      <dsp:txXfrm>
        <a:off x="1596925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7699ee339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7699ee339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357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937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403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653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590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Qué significa el acrónimo “Rebapres”. …</a:t>
            </a:r>
          </a:p>
          <a:p>
            <a:r>
              <a:rPr lang="es-ES" dirty="0"/>
              <a:t>Proyecto enmarcado en la submedida 16.2 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001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998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25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16e2bbe7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516e2bbe7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62725" y="1121425"/>
            <a:ext cx="4813200" cy="22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62725" y="35462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-9877" y="0"/>
            <a:ext cx="9178100" cy="5156558"/>
            <a:chOff x="-9877" y="0"/>
            <a:chExt cx="9178100" cy="5156558"/>
          </a:xfrm>
        </p:grpSpPr>
        <p:grpSp>
          <p:nvGrpSpPr>
            <p:cNvPr id="91" name="Google Shape;91;p13"/>
            <p:cNvGrpSpPr/>
            <p:nvPr/>
          </p:nvGrpSpPr>
          <p:grpSpPr>
            <a:xfrm>
              <a:off x="-9877" y="0"/>
              <a:ext cx="1388125" cy="2534723"/>
              <a:chOff x="-9877" y="0"/>
              <a:chExt cx="1388125" cy="2534723"/>
            </a:xfrm>
          </p:grpSpPr>
          <p:pic>
            <p:nvPicPr>
              <p:cNvPr id="92" name="Google Shape;92;p1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1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Google Shape;94;p13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Google Shape;95;p13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13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" name="Google Shape;97;p13"/>
            <p:cNvGrpSpPr/>
            <p:nvPr/>
          </p:nvGrpSpPr>
          <p:grpSpPr>
            <a:xfrm rot="10800000">
              <a:off x="7780098" y="2621835"/>
              <a:ext cx="1388125" cy="2534723"/>
              <a:chOff x="-9877" y="0"/>
              <a:chExt cx="1388125" cy="2534723"/>
            </a:xfrm>
          </p:grpSpPr>
          <p:pic>
            <p:nvPicPr>
              <p:cNvPr id="98" name="Google Shape;98;p13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13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3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13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13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" hasCustomPrompt="1"/>
          </p:nvPr>
        </p:nvSpPr>
        <p:spPr>
          <a:xfrm>
            <a:off x="1505400" y="1585550"/>
            <a:ext cx="734700" cy="630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3" hasCustomPrompt="1"/>
          </p:nvPr>
        </p:nvSpPr>
        <p:spPr>
          <a:xfrm>
            <a:off x="1505400" y="3095166"/>
            <a:ext cx="734700" cy="630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75" y="1585558"/>
            <a:ext cx="734700" cy="630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75" y="3095166"/>
            <a:ext cx="734700" cy="630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6" hasCustomPrompt="1"/>
          </p:nvPr>
        </p:nvSpPr>
        <p:spPr>
          <a:xfrm>
            <a:off x="6903950" y="1585558"/>
            <a:ext cx="734700" cy="630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7" hasCustomPrompt="1"/>
          </p:nvPr>
        </p:nvSpPr>
        <p:spPr>
          <a:xfrm>
            <a:off x="6903950" y="3095166"/>
            <a:ext cx="734700" cy="630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720000" y="2337950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3419275" y="2337950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6118550" y="2337950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3"/>
          </p:nvPr>
        </p:nvSpPr>
        <p:spPr>
          <a:xfrm>
            <a:off x="720000" y="3847575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4"/>
          </p:nvPr>
        </p:nvSpPr>
        <p:spPr>
          <a:xfrm>
            <a:off x="3419275" y="3847575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5"/>
          </p:nvPr>
        </p:nvSpPr>
        <p:spPr>
          <a:xfrm>
            <a:off x="6118550" y="3847575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ubTitle" idx="1"/>
          </p:nvPr>
        </p:nvSpPr>
        <p:spPr>
          <a:xfrm>
            <a:off x="713225" y="1799350"/>
            <a:ext cx="24021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6"/>
          <p:cNvSpPr>
            <a:spLocks noGrp="1"/>
          </p:cNvSpPr>
          <p:nvPr>
            <p:ph type="pic" idx="2"/>
          </p:nvPr>
        </p:nvSpPr>
        <p:spPr>
          <a:xfrm>
            <a:off x="5629675" y="539500"/>
            <a:ext cx="2801100" cy="40647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6"/>
          <p:cNvSpPr>
            <a:spLocks noGrp="1"/>
          </p:cNvSpPr>
          <p:nvPr>
            <p:ph type="pic" idx="3"/>
          </p:nvPr>
        </p:nvSpPr>
        <p:spPr>
          <a:xfrm>
            <a:off x="3171450" y="539500"/>
            <a:ext cx="23043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6"/>
          <p:cNvSpPr>
            <a:spLocks noGrp="1"/>
          </p:cNvSpPr>
          <p:nvPr>
            <p:ph type="pic" idx="4"/>
          </p:nvPr>
        </p:nvSpPr>
        <p:spPr>
          <a:xfrm>
            <a:off x="713225" y="2953775"/>
            <a:ext cx="2304300" cy="16503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6"/>
          <p:cNvSpPr>
            <a:spLocks noGrp="1"/>
          </p:cNvSpPr>
          <p:nvPr>
            <p:ph type="pic" idx="5"/>
          </p:nvPr>
        </p:nvSpPr>
        <p:spPr>
          <a:xfrm>
            <a:off x="3171450" y="2953775"/>
            <a:ext cx="2304300" cy="165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1"/>
          </p:nvPr>
        </p:nvSpPr>
        <p:spPr>
          <a:xfrm>
            <a:off x="845776" y="2691250"/>
            <a:ext cx="22302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2"/>
          </p:nvPr>
        </p:nvSpPr>
        <p:spPr>
          <a:xfrm>
            <a:off x="3456897" y="2691250"/>
            <a:ext cx="22302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3"/>
          </p:nvPr>
        </p:nvSpPr>
        <p:spPr>
          <a:xfrm>
            <a:off x="6068024" y="2691250"/>
            <a:ext cx="22302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ubTitle" idx="4"/>
          </p:nvPr>
        </p:nvSpPr>
        <p:spPr>
          <a:xfrm>
            <a:off x="845778" y="2225040"/>
            <a:ext cx="2230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5"/>
          </p:nvPr>
        </p:nvSpPr>
        <p:spPr>
          <a:xfrm>
            <a:off x="3456901" y="2225040"/>
            <a:ext cx="2230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6"/>
          </p:nvPr>
        </p:nvSpPr>
        <p:spPr>
          <a:xfrm>
            <a:off x="6068023" y="2225040"/>
            <a:ext cx="22302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6" name="Google Shape;166;p18"/>
          <p:cNvGrpSpPr/>
          <p:nvPr/>
        </p:nvGrpSpPr>
        <p:grpSpPr>
          <a:xfrm rot="10800000" flipH="1">
            <a:off x="-9877" y="0"/>
            <a:ext cx="9178100" cy="5156558"/>
            <a:chOff x="-9877" y="0"/>
            <a:chExt cx="9178100" cy="5156558"/>
          </a:xfrm>
        </p:grpSpPr>
        <p:grpSp>
          <p:nvGrpSpPr>
            <p:cNvPr id="167" name="Google Shape;167;p18"/>
            <p:cNvGrpSpPr/>
            <p:nvPr/>
          </p:nvGrpSpPr>
          <p:grpSpPr>
            <a:xfrm>
              <a:off x="-9877" y="0"/>
              <a:ext cx="1388125" cy="2534723"/>
              <a:chOff x="-9877" y="0"/>
              <a:chExt cx="1388125" cy="2534723"/>
            </a:xfrm>
          </p:grpSpPr>
          <p:pic>
            <p:nvPicPr>
              <p:cNvPr id="168" name="Google Shape;168;p1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" name="Google Shape;169;p18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18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Google Shape;171;p18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18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3" name="Google Shape;173;p18"/>
            <p:cNvGrpSpPr/>
            <p:nvPr/>
          </p:nvGrpSpPr>
          <p:grpSpPr>
            <a:xfrm rot="10800000">
              <a:off x="7780098" y="2621835"/>
              <a:ext cx="1388125" cy="2534723"/>
              <a:chOff x="-9877" y="0"/>
              <a:chExt cx="1388125" cy="2534723"/>
            </a:xfrm>
          </p:grpSpPr>
          <p:pic>
            <p:nvPicPr>
              <p:cNvPr id="174" name="Google Shape;174;p1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18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6" name="Google Shape;176;p18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7" name="Google Shape;177;p18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8" name="Google Shape;178;p18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743394"/>
            <a:ext cx="3492600" cy="768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1"/>
          </p:nvPr>
        </p:nvSpPr>
        <p:spPr>
          <a:xfrm>
            <a:off x="798388" y="3512292"/>
            <a:ext cx="34926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1032408"/>
            <a:ext cx="3492600" cy="768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3"/>
          </p:nvPr>
        </p:nvSpPr>
        <p:spPr>
          <a:xfrm>
            <a:off x="2825700" y="1801320"/>
            <a:ext cx="34926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743394"/>
            <a:ext cx="3492600" cy="768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21"/>
          <p:cNvSpPr txBox="1">
            <a:spLocks noGrp="1"/>
          </p:cNvSpPr>
          <p:nvPr>
            <p:ph type="subTitle" idx="5"/>
          </p:nvPr>
        </p:nvSpPr>
        <p:spPr>
          <a:xfrm>
            <a:off x="4853013" y="3512292"/>
            <a:ext cx="34926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2"/>
          <p:cNvSpPr txBox="1">
            <a:spLocks noGrp="1"/>
          </p:cNvSpPr>
          <p:nvPr>
            <p:ph type="title"/>
          </p:nvPr>
        </p:nvSpPr>
        <p:spPr>
          <a:xfrm>
            <a:off x="2347938" y="9512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subTitle" idx="1"/>
          </p:nvPr>
        </p:nvSpPr>
        <p:spPr>
          <a:xfrm>
            <a:off x="2347900" y="1811197"/>
            <a:ext cx="4448100" cy="11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2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  <a:hlinkClick r:id="rId3"/>
              </a:rPr>
              <a:t>Slidesgo</a:t>
            </a:r>
            <a:r>
              <a:rPr lang="en"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</a:t>
            </a:r>
            <a:endParaRPr sz="1200" b="1" u="sng">
              <a:solidFill>
                <a:schemeClr val="dk1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3002" y="880074"/>
            <a:ext cx="732625" cy="4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057"/>
          <a:stretch/>
        </p:blipFill>
        <p:spPr>
          <a:xfrm rot="5400000">
            <a:off x="-252077" y="549276"/>
            <a:ext cx="1865925" cy="13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8185" y="-138062"/>
            <a:ext cx="1112000" cy="13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1901" y="701525"/>
            <a:ext cx="602100" cy="2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4290" y="1246411"/>
            <a:ext cx="603700" cy="3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8555335" y="3857059"/>
            <a:ext cx="732625" cy="4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057"/>
          <a:stretch/>
        </p:blipFill>
        <p:spPr>
          <a:xfrm rot="-5400000">
            <a:off x="7501110" y="3212706"/>
            <a:ext cx="1865925" cy="13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874773" y="3893445"/>
            <a:ext cx="1112000" cy="13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3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8683088" y="4682466"/>
            <a:ext cx="478925" cy="4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8655548" y="2743197"/>
            <a:ext cx="603700" cy="33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24"/>
          <p:cNvGrpSpPr/>
          <p:nvPr/>
        </p:nvGrpSpPr>
        <p:grpSpPr>
          <a:xfrm>
            <a:off x="6" y="3736089"/>
            <a:ext cx="2534723" cy="1407415"/>
            <a:chOff x="6" y="3736089"/>
            <a:chExt cx="2534723" cy="1407415"/>
          </a:xfrm>
        </p:grpSpPr>
        <p:pic>
          <p:nvPicPr>
            <p:cNvPr id="259" name="Google Shape;259;p2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955" y="4717839"/>
              <a:ext cx="732625" cy="40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2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7057"/>
            <a:stretch/>
          </p:blipFill>
          <p:spPr>
            <a:xfrm>
              <a:off x="307083" y="3742688"/>
              <a:ext cx="1865925" cy="138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24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" y="3736089"/>
              <a:ext cx="1112000" cy="138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" y="4700354"/>
              <a:ext cx="478925" cy="4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4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31029" y="4789339"/>
              <a:ext cx="603700" cy="334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oogle Shape;264;p24"/>
          <p:cNvGrpSpPr/>
          <p:nvPr/>
        </p:nvGrpSpPr>
        <p:grpSpPr>
          <a:xfrm rot="10800000">
            <a:off x="6609281" y="-11"/>
            <a:ext cx="2534723" cy="1407415"/>
            <a:chOff x="6" y="3736089"/>
            <a:chExt cx="2534723" cy="1407415"/>
          </a:xfrm>
        </p:grpSpPr>
        <p:pic>
          <p:nvPicPr>
            <p:cNvPr id="265" name="Google Shape;265;p2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955" y="4717839"/>
              <a:ext cx="732625" cy="40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7057"/>
            <a:stretch/>
          </p:blipFill>
          <p:spPr>
            <a:xfrm>
              <a:off x="307083" y="3742688"/>
              <a:ext cx="1865925" cy="138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4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" y="3736089"/>
              <a:ext cx="1112000" cy="138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" y="4700354"/>
              <a:ext cx="478925" cy="4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4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31029" y="4789339"/>
              <a:ext cx="603700" cy="334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6"/>
            <a:ext cx="2057400" cy="187039"/>
          </a:xfrm>
        </p:spPr>
        <p:txBody>
          <a:bodyPr rtlCol="0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272562" y="315784"/>
            <a:ext cx="561599" cy="100585"/>
            <a:chOff x="4827813" y="2534636"/>
            <a:chExt cx="996651" cy="178504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050" noProof="0" dirty="0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050" noProof="0" dirty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050" noProof="0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s-ES" sz="10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776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318449" y="2415225"/>
            <a:ext cx="2883600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318450" y="1148175"/>
            <a:ext cx="1214100" cy="10161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0" y="0"/>
            <a:ext cx="3806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94600"/>
            <a:ext cx="7704000" cy="3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 rot="10800000" flipH="1">
            <a:off x="-9877" y="0"/>
            <a:ext cx="9178100" cy="5156558"/>
            <a:chOff x="-9877" y="0"/>
            <a:chExt cx="9178100" cy="5156558"/>
          </a:xfrm>
        </p:grpSpPr>
        <p:grpSp>
          <p:nvGrpSpPr>
            <p:cNvPr id="22" name="Google Shape;22;p4"/>
            <p:cNvGrpSpPr/>
            <p:nvPr/>
          </p:nvGrpSpPr>
          <p:grpSpPr>
            <a:xfrm>
              <a:off x="-9877" y="0"/>
              <a:ext cx="1388125" cy="2534723"/>
              <a:chOff x="-9877" y="0"/>
              <a:chExt cx="1388125" cy="2534723"/>
            </a:xfrm>
          </p:grpSpPr>
          <p:pic>
            <p:nvPicPr>
              <p:cNvPr id="23" name="Google Shape;23;p4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4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4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26;p4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27;p4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" name="Google Shape;28;p4"/>
            <p:cNvGrpSpPr/>
            <p:nvPr/>
          </p:nvGrpSpPr>
          <p:grpSpPr>
            <a:xfrm rot="10800000">
              <a:off x="7780098" y="2621835"/>
              <a:ext cx="1388125" cy="2534723"/>
              <a:chOff x="-9877" y="0"/>
              <a:chExt cx="1388125" cy="2534723"/>
            </a:xfrm>
          </p:grpSpPr>
          <p:pic>
            <p:nvPicPr>
              <p:cNvPr id="29" name="Google Shape;29;p4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4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31;p4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32;p4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33;p4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2376" y="53950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934398" y="2695300"/>
            <a:ext cx="25866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623002" y="2695300"/>
            <a:ext cx="25866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1623002" y="2229090"/>
            <a:ext cx="2586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4934395" y="2229090"/>
            <a:ext cx="2586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 rot="10800000" flipH="1">
            <a:off x="-9877" y="0"/>
            <a:ext cx="9178100" cy="5156558"/>
            <a:chOff x="-9877" y="0"/>
            <a:chExt cx="9178100" cy="5156558"/>
          </a:xfrm>
        </p:grpSpPr>
        <p:grpSp>
          <p:nvGrpSpPr>
            <p:cNvPr id="42" name="Google Shape;42;p5"/>
            <p:cNvGrpSpPr/>
            <p:nvPr/>
          </p:nvGrpSpPr>
          <p:grpSpPr>
            <a:xfrm>
              <a:off x="-9877" y="0"/>
              <a:ext cx="1388125" cy="2534723"/>
              <a:chOff x="-9877" y="0"/>
              <a:chExt cx="1388125" cy="2534723"/>
            </a:xfrm>
          </p:grpSpPr>
          <p:pic>
            <p:nvPicPr>
              <p:cNvPr id="43" name="Google Shape;43;p5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44;p5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5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Google Shape;46;p5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47;p5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48;p5"/>
            <p:cNvGrpSpPr/>
            <p:nvPr/>
          </p:nvGrpSpPr>
          <p:grpSpPr>
            <a:xfrm rot="10800000">
              <a:off x="7780098" y="2621835"/>
              <a:ext cx="1388125" cy="2534723"/>
              <a:chOff x="-9877" y="0"/>
              <a:chExt cx="1388125" cy="2534723"/>
            </a:xfrm>
          </p:grpSpPr>
          <p:pic>
            <p:nvPicPr>
              <p:cNvPr id="49" name="Google Shape;49;p5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73002" y="880074"/>
                <a:ext cx="732625" cy="406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Google Shape;50;p5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7057"/>
              <a:stretch/>
            </p:blipFill>
            <p:spPr>
              <a:xfrm rot="5400000">
                <a:off x="-252077" y="549276"/>
                <a:ext cx="1865925" cy="1381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5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8185" y="-138062"/>
                <a:ext cx="1112000" cy="1388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5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268127" y="1806250"/>
                <a:ext cx="959650" cy="443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5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144290" y="2065436"/>
                <a:ext cx="603700" cy="334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4606200" y="1249125"/>
            <a:ext cx="361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>
            <a:off x="4606200" y="2073075"/>
            <a:ext cx="36183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>
            <a:spLocks noGrp="1"/>
          </p:cNvSpPr>
          <p:nvPr>
            <p:ph type="pic" idx="2"/>
          </p:nvPr>
        </p:nvSpPr>
        <p:spPr>
          <a:xfrm>
            <a:off x="-14300" y="0"/>
            <a:ext cx="40029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●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○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■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●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○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■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●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Char char="○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tkinson Hyperlegible"/>
              <a:buChar char="■"/>
              <a:defRPr sz="1200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2" r:id="rId11"/>
    <p:sldLayoutId id="2147483664" r:id="rId12"/>
    <p:sldLayoutId id="2147483667" r:id="rId13"/>
    <p:sldLayoutId id="2147483668" r:id="rId14"/>
    <p:sldLayoutId id="2147483669" r:id="rId15"/>
    <p:sldLayoutId id="2147483670" r:id="rId16"/>
    <p:sldLayoutId id="214748367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hyperlink" Target="https://emojiterra.com/es/mano-victori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jpeg"/><Relationship Id="rId3" Type="http://schemas.openxmlformats.org/officeDocument/2006/relationships/image" Target="../media/image79.emf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emf"/><Relationship Id="rId11" Type="http://schemas.openxmlformats.org/officeDocument/2006/relationships/image" Target="../media/image87.jpeg"/><Relationship Id="rId5" Type="http://schemas.openxmlformats.org/officeDocument/2006/relationships/image" Target="../media/image81.emf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93.jpeg"/><Relationship Id="rId21" Type="http://schemas.openxmlformats.org/officeDocument/2006/relationships/image" Target="../media/image47.png"/><Relationship Id="rId7" Type="http://schemas.openxmlformats.org/officeDocument/2006/relationships/image" Target="../media/image12.png"/><Relationship Id="rId12" Type="http://schemas.openxmlformats.org/officeDocument/2006/relationships/image" Target="../media/image9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1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97.png"/><Relationship Id="rId24" Type="http://schemas.openxmlformats.org/officeDocument/2006/relationships/image" Target="../media/image50.png"/><Relationship Id="rId5" Type="http://schemas.openxmlformats.org/officeDocument/2006/relationships/image" Target="../media/image10.png"/><Relationship Id="rId15" Type="http://schemas.openxmlformats.org/officeDocument/2006/relationships/image" Target="../media/image100.png"/><Relationship Id="rId23" Type="http://schemas.openxmlformats.org/officeDocument/2006/relationships/image" Target="../media/image49.png"/><Relationship Id="rId10" Type="http://schemas.openxmlformats.org/officeDocument/2006/relationships/image" Target="../media/image96.png"/><Relationship Id="rId19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48.pn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3.bin"/><Relationship Id="rId21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12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38.png"/><Relationship Id="rId24" Type="http://schemas.openxmlformats.org/officeDocument/2006/relationships/image" Target="../media/image50.png"/><Relationship Id="rId5" Type="http://schemas.openxmlformats.org/officeDocument/2006/relationships/image" Target="../media/image10.png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8.png"/><Relationship Id="rId27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7.png"/><Relationship Id="rId3" Type="http://schemas.openxmlformats.org/officeDocument/2006/relationships/image" Target="../media/image53.bin"/><Relationship Id="rId7" Type="http://schemas.openxmlformats.org/officeDocument/2006/relationships/image" Target="../media/image1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5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54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12.png"/><Relationship Id="rId10" Type="http://schemas.openxmlformats.org/officeDocument/2006/relationships/image" Target="../media/image63.png"/><Relationship Id="rId4" Type="http://schemas.openxmlformats.org/officeDocument/2006/relationships/image" Target="../media/image11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>
            <a:spLocks noGrp="1"/>
          </p:cNvSpPr>
          <p:nvPr>
            <p:ph type="ctrTitle"/>
          </p:nvPr>
        </p:nvSpPr>
        <p:spPr>
          <a:xfrm>
            <a:off x="1238847" y="-168890"/>
            <a:ext cx="7231704" cy="17494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ES" sz="3600" b="1" u="sng" dirty="0">
                <a:solidFill>
                  <a:schemeClr val="tx1"/>
                </a:solidFill>
              </a:rPr>
              <a:t>Sistemas de ahorro energético en Comunidades de Regantes</a:t>
            </a:r>
            <a:endParaRPr sz="3600" dirty="0">
              <a:solidFill>
                <a:schemeClr val="tx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281" name="Google Shape;281;p28"/>
          <p:cNvSpPr txBox="1">
            <a:spLocks noGrp="1"/>
          </p:cNvSpPr>
          <p:nvPr>
            <p:ph type="subTitle" idx="1"/>
          </p:nvPr>
        </p:nvSpPr>
        <p:spPr>
          <a:xfrm>
            <a:off x="2307600" y="424920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Miguel Angel García Turienzo.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tx1"/>
                </a:solidFill>
              </a:rPr>
              <a:t>Subdirector de Infraestructuras Agrarias de ITACyL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82" name="Google Shape;282;p28"/>
          <p:cNvGrpSpPr/>
          <p:nvPr/>
        </p:nvGrpSpPr>
        <p:grpSpPr>
          <a:xfrm>
            <a:off x="-22718" y="-43750"/>
            <a:ext cx="3364110" cy="5187250"/>
            <a:chOff x="-22735" y="0"/>
            <a:chExt cx="3364110" cy="5187250"/>
          </a:xfrm>
        </p:grpSpPr>
        <p:pic>
          <p:nvPicPr>
            <p:cNvPr id="283" name="Google Shape;283;p28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539655" y="1113340"/>
              <a:ext cx="3981888" cy="2948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2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00537" y="1202811"/>
              <a:ext cx="2723513" cy="1510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2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1036776" y="2590637"/>
              <a:ext cx="3595978" cy="1510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2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251575" y="2465300"/>
              <a:ext cx="2399450" cy="294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7" name="Google Shape;287;p28"/>
            <p:cNvGrpSpPr/>
            <p:nvPr/>
          </p:nvGrpSpPr>
          <p:grpSpPr>
            <a:xfrm rot="-5400000">
              <a:off x="-599782" y="2439476"/>
              <a:ext cx="3281550" cy="2127456"/>
              <a:chOff x="-8" y="0"/>
              <a:chExt cx="3281550" cy="2127456"/>
            </a:xfrm>
          </p:grpSpPr>
          <p:pic>
            <p:nvPicPr>
              <p:cNvPr id="288" name="Google Shape;288;p28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295"/>
              <a:stretch/>
            </p:blipFill>
            <p:spPr>
              <a:xfrm rot="10800000">
                <a:off x="408192" y="0"/>
                <a:ext cx="2873350" cy="2127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9" name="Google Shape;289;p28"/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1316242" y="20631"/>
                <a:ext cx="1965300" cy="1090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0" name="Google Shape;290;p28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-8" y="20626"/>
                <a:ext cx="2594875" cy="1090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28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295"/>
              <a:stretch/>
            </p:blipFill>
            <p:spPr>
              <a:xfrm rot="10800000">
                <a:off x="408192" y="6"/>
                <a:ext cx="1326825" cy="2127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2" name="Google Shape;292;p28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5" y="6"/>
                <a:ext cx="1651475" cy="762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3" name="Google Shape;293;p28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5" y="682393"/>
                <a:ext cx="1651475" cy="76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4" name="Google Shape;294;p28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5592"/>
            <a:stretch/>
          </p:blipFill>
          <p:spPr>
            <a:xfrm rot="5400000">
              <a:off x="-934288" y="911587"/>
              <a:ext cx="5187250" cy="3364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8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80950" y="996475"/>
              <a:ext cx="959650" cy="44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8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38593" y="2163864"/>
              <a:ext cx="2288614" cy="1056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81573" y="3081635"/>
              <a:ext cx="1611750" cy="894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81;p28">
            <a:extLst>
              <a:ext uri="{FF2B5EF4-FFF2-40B4-BE49-F238E27FC236}">
                <a16:creationId xmlns:a16="http://schemas.microsoft.com/office/drawing/2014/main" id="{B4CACE15-80D7-4157-B5EE-6106117A16B0}"/>
              </a:ext>
            </a:extLst>
          </p:cNvPr>
          <p:cNvSpPr txBox="1">
            <a:spLocks/>
          </p:cNvSpPr>
          <p:nvPr/>
        </p:nvSpPr>
        <p:spPr>
          <a:xfrm>
            <a:off x="2399554" y="3592818"/>
            <a:ext cx="4763451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None/>
              <a:defRPr sz="16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tkinson Hyperlegible"/>
              <a:buNone/>
              <a:defRPr sz="18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pPr marL="0" indent="0"/>
            <a:r>
              <a:rPr lang="es-ES" dirty="0">
                <a:solidFill>
                  <a:schemeClr val="tx1"/>
                </a:solidFill>
              </a:rPr>
              <a:t>Jornadas </a:t>
            </a:r>
            <a:r>
              <a:rPr lang="es-ES" dirty="0" err="1">
                <a:solidFill>
                  <a:schemeClr val="tx1"/>
                </a:solidFill>
              </a:rPr>
              <a:t>Todomaíz</a:t>
            </a:r>
            <a:r>
              <a:rPr lang="es-ES" dirty="0">
                <a:solidFill>
                  <a:schemeClr val="tx1"/>
                </a:solidFill>
              </a:rPr>
              <a:t> en </a:t>
            </a:r>
            <a:r>
              <a:rPr lang="es-ES" dirty="0" err="1">
                <a:solidFill>
                  <a:schemeClr val="tx1"/>
                </a:solidFill>
              </a:rPr>
              <a:t>Babilafuente</a:t>
            </a:r>
            <a:r>
              <a:rPr lang="es-ES" dirty="0">
                <a:solidFill>
                  <a:schemeClr val="tx1"/>
                </a:solidFill>
              </a:rPr>
              <a:t> (Salamanca)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1257E7A-0E08-4B86-8C39-D8BA032C8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899137" y="2514114"/>
            <a:ext cx="3540348" cy="8405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CASOS DE ÉXITO.</a:t>
            </a:r>
            <a:endParaRPr dirty="0"/>
          </a:p>
        </p:txBody>
      </p:sp>
      <p:sp>
        <p:nvSpPr>
          <p:cNvPr id="641" name="Google Shape;641;p46"/>
          <p:cNvSpPr txBox="1">
            <a:spLocks noGrp="1"/>
          </p:cNvSpPr>
          <p:nvPr>
            <p:ph type="subTitle" idx="1"/>
          </p:nvPr>
        </p:nvSpPr>
        <p:spPr>
          <a:xfrm>
            <a:off x="713225" y="1799350"/>
            <a:ext cx="24021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Instalaciones promovidas por ITACyL y las CCRR ya en funcionamiento</a:t>
            </a:r>
            <a:endParaRPr dirty="0"/>
          </a:p>
        </p:txBody>
      </p:sp>
      <p:pic>
        <p:nvPicPr>
          <p:cNvPr id="642" name="Google Shape;642;p46"/>
          <p:cNvPicPr preferRelativeResize="0">
            <a:picLocks noGrp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29674" y="1885827"/>
            <a:ext cx="2801101" cy="1470578"/>
          </a:xfrm>
          <a:prstGeom prst="rect">
            <a:avLst/>
          </a:prstGeom>
        </p:spPr>
      </p:pic>
      <p:pic>
        <p:nvPicPr>
          <p:cNvPr id="643" name="Google Shape;643;p46"/>
          <p:cNvPicPr preferRelativeResize="0">
            <a:picLocks noGrp="1"/>
          </p:cNvPicPr>
          <p:nvPr>
            <p:ph type="pic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450" y="1004885"/>
            <a:ext cx="2304302" cy="1354929"/>
          </a:xfrm>
          <a:prstGeom prst="rect">
            <a:avLst/>
          </a:prstGeom>
        </p:spPr>
      </p:pic>
      <p:pic>
        <p:nvPicPr>
          <p:cNvPr id="644" name="Google Shape;644;p46"/>
          <p:cNvPicPr preferRelativeResize="0">
            <a:picLocks noGrp="1"/>
          </p:cNvPicPr>
          <p:nvPr>
            <p:ph type="pic" idx="4"/>
          </p:nvPr>
        </p:nvPicPr>
        <p:blipFill>
          <a:blip r:embed="rId6"/>
          <a:stretch>
            <a:fillRect/>
          </a:stretch>
        </p:blipFill>
        <p:spPr>
          <a:xfrm>
            <a:off x="713225" y="3125523"/>
            <a:ext cx="2304303" cy="1306802"/>
          </a:xfrm>
          <a:prstGeom prst="rect">
            <a:avLst/>
          </a:prstGeom>
        </p:spPr>
      </p:pic>
      <p:pic>
        <p:nvPicPr>
          <p:cNvPr id="645" name="Google Shape;645;p46"/>
          <p:cNvPicPr preferRelativeResize="0">
            <a:picLocks noGrp="1"/>
          </p:cNvPicPr>
          <p:nvPr>
            <p:ph type="pic" idx="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450" y="2972419"/>
            <a:ext cx="2304302" cy="16130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49A60B-BBA6-4824-AD19-F7440C7335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"/>
          <p:cNvSpPr txBox="1">
            <a:spLocks noGrp="1"/>
          </p:cNvSpPr>
          <p:nvPr>
            <p:ph type="title"/>
          </p:nvPr>
        </p:nvSpPr>
        <p:spPr>
          <a:xfrm>
            <a:off x="824794" y="1652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Estación fotovoltaica CCRR Tordesillas</a:t>
            </a:r>
            <a:endParaRPr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E3B607-77E9-40F9-9F44-B5A8752A6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8BAD8C-2C55-4BE2-9F16-F69D3D0CA6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7357"/>
            <a:ext cx="6299383" cy="210339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F7420B1-5460-4FE4-958B-E48A675DEB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616" y="3040110"/>
            <a:ext cx="6299384" cy="2103390"/>
          </a:xfrm>
          <a:prstGeom prst="rect">
            <a:avLst/>
          </a:prstGeom>
        </p:spPr>
      </p:pic>
      <p:sp>
        <p:nvSpPr>
          <p:cNvPr id="33" name="Google Shape;413;p35">
            <a:extLst>
              <a:ext uri="{FF2B5EF4-FFF2-40B4-BE49-F238E27FC236}">
                <a16:creationId xmlns:a16="http://schemas.microsoft.com/office/drawing/2014/main" id="{C38A95B4-71F4-4F46-8F17-D70ABF0C5F2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92580" y="1206862"/>
            <a:ext cx="2224370" cy="1449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b="1" dirty="0"/>
              <a:t>Estación de Tordesillas(1,15 </a:t>
            </a:r>
            <a:r>
              <a:rPr lang="es-ES" b="1" dirty="0" err="1"/>
              <a:t>MWp</a:t>
            </a:r>
            <a:r>
              <a:rPr lang="es-ES" b="1" dirty="0"/>
              <a:t>) </a:t>
            </a:r>
            <a:r>
              <a:rPr lang="es-ES" dirty="0"/>
              <a:t>58% energía FV</a:t>
            </a:r>
          </a:p>
          <a:p>
            <a:pPr marL="0" lvl="0" indent="0"/>
            <a:endParaRPr lang="es-ES" dirty="0"/>
          </a:p>
          <a:p>
            <a:pPr marL="0" lvl="0" indent="0"/>
            <a:r>
              <a:rPr lang="es-ES" b="1" dirty="0"/>
              <a:t>Estación San Miguel (0,9 </a:t>
            </a:r>
            <a:r>
              <a:rPr lang="es-ES" b="1" dirty="0" err="1"/>
              <a:t>MWp</a:t>
            </a:r>
            <a:r>
              <a:rPr lang="es-ES" b="1" dirty="0"/>
              <a:t>) </a:t>
            </a:r>
            <a:r>
              <a:rPr lang="es-ES" dirty="0"/>
              <a:t>52% energía FV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395246-F305-4D3F-B6FA-AC8E668F6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399" y="737994"/>
            <a:ext cx="7851279" cy="4405506"/>
          </a:xfrm>
          <a:prstGeom prst="rect">
            <a:avLst/>
          </a:prstGeom>
        </p:spPr>
      </p:pic>
      <p:sp>
        <p:nvSpPr>
          <p:cNvPr id="397" name="Google Shape;397;p34"/>
          <p:cNvSpPr txBox="1">
            <a:spLocks noGrp="1"/>
          </p:cNvSpPr>
          <p:nvPr>
            <p:ph type="title"/>
          </p:nvPr>
        </p:nvSpPr>
        <p:spPr>
          <a:xfrm>
            <a:off x="173536" y="165294"/>
            <a:ext cx="83552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San Miguel del Pino: FLUJOS</a:t>
            </a:r>
            <a:endParaRPr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E3B607-77E9-40F9-9F44-B5A8752A6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60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E6640F-7619-4775-910D-039253819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57" y="737994"/>
            <a:ext cx="7797855" cy="4405506"/>
          </a:xfrm>
          <a:prstGeom prst="rect">
            <a:avLst/>
          </a:prstGeom>
        </p:spPr>
      </p:pic>
      <p:sp>
        <p:nvSpPr>
          <p:cNvPr id="397" name="Google Shape;397;p34"/>
          <p:cNvSpPr txBox="1">
            <a:spLocks noGrp="1"/>
          </p:cNvSpPr>
          <p:nvPr>
            <p:ph type="title"/>
          </p:nvPr>
        </p:nvSpPr>
        <p:spPr>
          <a:xfrm>
            <a:off x="173536" y="165294"/>
            <a:ext cx="83552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Tordesillas: FLUJOS</a:t>
            </a:r>
            <a:endParaRPr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E3B607-77E9-40F9-9F44-B5A8752A6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43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505D9-C093-4ED0-A458-269BA880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72" y="795144"/>
            <a:ext cx="7779456" cy="4074953"/>
          </a:xfrm>
          <a:prstGeom prst="rect">
            <a:avLst/>
          </a:prstGeom>
        </p:spPr>
      </p:pic>
      <p:sp>
        <p:nvSpPr>
          <p:cNvPr id="397" name="Google Shape;397;p34"/>
          <p:cNvSpPr txBox="1">
            <a:spLocks noGrp="1"/>
          </p:cNvSpPr>
          <p:nvPr>
            <p:ph type="title"/>
          </p:nvPr>
        </p:nvSpPr>
        <p:spPr>
          <a:xfrm>
            <a:off x="158750" y="165294"/>
            <a:ext cx="89852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/>
              <a:t>Estación fotovoltaica Becerril del Carpio (0,64 </a:t>
            </a:r>
            <a:r>
              <a:rPr lang="es-ES" sz="2800" dirty="0" err="1"/>
              <a:t>MWp</a:t>
            </a:r>
            <a:r>
              <a:rPr lang="es-ES" sz="2800" dirty="0"/>
              <a:t>)</a:t>
            </a:r>
            <a:endParaRPr sz="28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E3B607-77E9-40F9-9F44-B5A8752A6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3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"/>
          <p:cNvSpPr txBox="1">
            <a:spLocks noGrp="1"/>
          </p:cNvSpPr>
          <p:nvPr>
            <p:ph type="title"/>
          </p:nvPr>
        </p:nvSpPr>
        <p:spPr>
          <a:xfrm>
            <a:off x="824794" y="1652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Estación fotovoltaica Toro Zamora</a:t>
            </a:r>
            <a:endParaRPr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7E3B607-77E9-40F9-9F44-B5A8752A6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2F1E0C2-B782-49FB-849C-C2BE6235E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392747"/>
              </p:ext>
            </p:extLst>
          </p:nvPr>
        </p:nvGraphicFramePr>
        <p:xfrm>
          <a:off x="351571" y="1115291"/>
          <a:ext cx="6222411" cy="3279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224257E-6226-4AE1-911D-8C8A8D86F0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529251"/>
              </p:ext>
            </p:extLst>
          </p:nvPr>
        </p:nvGraphicFramePr>
        <p:xfrm>
          <a:off x="5950528" y="3207327"/>
          <a:ext cx="2951018" cy="193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51617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4">
            <a:extLst>
              <a:ext uri="{FF2B5EF4-FFF2-40B4-BE49-F238E27FC236}">
                <a16:creationId xmlns:a16="http://schemas.microsoft.com/office/drawing/2014/main" id="{DB274B02-3885-4AF2-BC29-F2CC8C038B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88854"/>
            <a:ext cx="9188327" cy="2798263"/>
          </a:xfrm>
          <a:prstGeom prst="rect">
            <a:avLst/>
          </a:prstGeom>
        </p:spPr>
      </p:pic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Riego de baja presión (REBAPRES)</a:t>
            </a: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9AB0B2-E538-4773-A79A-45EADA9036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C45219D-AB0A-453A-93E9-D0C720DB5FD3}"/>
              </a:ext>
            </a:extLst>
          </p:cNvPr>
          <p:cNvSpPr/>
          <p:nvPr/>
        </p:nvSpPr>
        <p:spPr>
          <a:xfrm>
            <a:off x="1143000" y="1181195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proyecto REBAPRES busca implementar soluciones innovadoras para la reducción de presión en las redes de riego, aumentando así la eficiencia y sostenibilidad del uso del agua.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5C3DA5-CF48-4196-A45C-CD30D61A2B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2370"/>
            <a:ext cx="3562244" cy="20741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736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75143DF2-9C28-40FA-A316-4F72D5D53E91}"/>
              </a:ext>
            </a:extLst>
          </p:cNvPr>
          <p:cNvSpPr txBox="1">
            <a:spLocks/>
          </p:cNvSpPr>
          <p:nvPr/>
        </p:nvSpPr>
        <p:spPr>
          <a:xfrm>
            <a:off x="975081" y="39387"/>
            <a:ext cx="6667686" cy="4174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50" dirty="0"/>
              <a:t>MATERIAL E INSTRUMENTACIÓN INSTALADA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836F33B-54F5-4105-9AA2-35961F1DE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5" y="721005"/>
            <a:ext cx="1128950" cy="82830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9C87EFC-55B8-4440-9F46-73885CD549B2}"/>
              </a:ext>
            </a:extLst>
          </p:cNvPr>
          <p:cNvSpPr txBox="1"/>
          <p:nvPr/>
        </p:nvSpPr>
        <p:spPr>
          <a:xfrm>
            <a:off x="1464820" y="1636268"/>
            <a:ext cx="1158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VYRSA (VYR-37)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8916356-999D-4BF5-99A6-9EEA45CAE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33" y="728886"/>
            <a:ext cx="1158541" cy="77236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D4A6D7C-3A0D-4B68-962B-FC29CF3EA3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816" y="615658"/>
            <a:ext cx="1038078" cy="87266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FF743A6-25C0-42AF-B927-E1B80CF375F0}"/>
              </a:ext>
            </a:extLst>
          </p:cNvPr>
          <p:cNvSpPr txBox="1"/>
          <p:nvPr/>
        </p:nvSpPr>
        <p:spPr>
          <a:xfrm>
            <a:off x="2702905" y="1630961"/>
            <a:ext cx="16243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NETAFIM</a:t>
            </a:r>
          </a:p>
          <a:p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(D-NET 9575)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8924A66-0C3F-47DA-B187-A8D7C084DB52}"/>
              </a:ext>
            </a:extLst>
          </p:cNvPr>
          <p:cNvSpPr txBox="1"/>
          <p:nvPr/>
        </p:nvSpPr>
        <p:spPr>
          <a:xfrm>
            <a:off x="4200514" y="1682510"/>
            <a:ext cx="1756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NELSON IRRIGATION</a:t>
            </a:r>
          </a:p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(R33LP)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349C266-A7CC-48D2-AAA9-16ADFDC3C9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791" y="584233"/>
            <a:ext cx="732843" cy="101105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2E734B6-8925-44FD-86C6-E53CA8334227}"/>
              </a:ext>
            </a:extLst>
          </p:cNvPr>
          <p:cNvSpPr txBox="1"/>
          <p:nvPr/>
        </p:nvSpPr>
        <p:spPr>
          <a:xfrm>
            <a:off x="6665720" y="1670893"/>
            <a:ext cx="19540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REGULADORES  DE PRESIÓN</a:t>
            </a:r>
          </a:p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(VYR-19 30 PSI Y PRV 2000)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C529B210-47F2-4966-8A50-BD82581EA0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397" y="548495"/>
            <a:ext cx="1355370" cy="90358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3DA562B-63D0-4F6E-B436-F2124A6650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56"/>
          <a:stretch/>
        </p:blipFill>
        <p:spPr>
          <a:xfrm>
            <a:off x="7791439" y="466514"/>
            <a:ext cx="1160933" cy="107565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AF0C189D-0589-44C2-997E-AC4000E476D2}"/>
              </a:ext>
            </a:extLst>
          </p:cNvPr>
          <p:cNvSpPr/>
          <p:nvPr/>
        </p:nvSpPr>
        <p:spPr>
          <a:xfrm>
            <a:off x="102053" y="2106911"/>
            <a:ext cx="13372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Válvulas y contadores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D12CA2C-D2C3-471D-B8F6-6A4C9FAC3B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3126" y="2824897"/>
            <a:ext cx="2479013" cy="185925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A69E8DE-E3F1-42E6-B4FF-E8E64CE28C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51671" y="2515020"/>
            <a:ext cx="1475117" cy="1106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4C5055A-CD08-4E43-97CD-8CB913ECDC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128023" y="3887694"/>
            <a:ext cx="1475118" cy="110633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B32A0ABA-0FDF-4A28-B9FB-8AF4FBB00FF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86742" y="2642976"/>
            <a:ext cx="2609393" cy="195704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3136AA0-BBA1-4D79-B9F6-78C59DBF940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462" y="2642694"/>
            <a:ext cx="2609393" cy="1957327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7AF21B86-8100-428E-8E68-87B2BE6C4487}"/>
              </a:ext>
            </a:extLst>
          </p:cNvPr>
          <p:cNvSpPr txBox="1"/>
          <p:nvPr/>
        </p:nvSpPr>
        <p:spPr>
          <a:xfrm>
            <a:off x="44017" y="1549309"/>
            <a:ext cx="10914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NAANDANJAIN</a:t>
            </a:r>
          </a:p>
          <a:p>
            <a:pPr algn="ctr"/>
            <a:r>
              <a:rPr lang="es-ES" sz="10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(5035 SD LP)</a:t>
            </a:r>
          </a:p>
        </p:txBody>
      </p:sp>
    </p:spTree>
    <p:extLst>
      <p:ext uri="{BB962C8B-B14F-4D97-AF65-F5344CB8AC3E}">
        <p14:creationId xmlns:p14="http://schemas.microsoft.com/office/powerpoint/2010/main" val="281695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34616E90-29B5-47D7-87D6-4E4BB19EE109}"/>
              </a:ext>
            </a:extLst>
          </p:cNvPr>
          <p:cNvSpPr txBox="1">
            <a:spLocks/>
          </p:cNvSpPr>
          <p:nvPr/>
        </p:nvSpPr>
        <p:spPr>
          <a:xfrm>
            <a:off x="973787" y="186587"/>
            <a:ext cx="7272337" cy="3341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RESULTADOS DE PRODUCCIÓN COMERCIAL EN ENSAYOS DE ENSAYOS DE MAÍZ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745DD16-FDF0-4B86-B778-D59CAB84ED91}"/>
              </a:ext>
            </a:extLst>
          </p:cNvPr>
          <p:cNvSpPr/>
          <p:nvPr/>
        </p:nvSpPr>
        <p:spPr>
          <a:xfrm>
            <a:off x="108432" y="4117906"/>
            <a:ext cx="8804671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ES_tradnl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El </a:t>
            </a:r>
            <a:r>
              <a:rPr lang="es-ES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comportamiento y rendimiento del maíz ante los dos escenarios de riego ensayados ha sido bueno en todos los ensayos realizados. En ningún caso, la producción se ha visto mermada.</a:t>
            </a:r>
            <a:endParaRPr lang="es-ES" sz="1050" b="1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D1A8985-057D-40AE-8153-EA3A93AD35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2" y="698448"/>
            <a:ext cx="900304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09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80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Diseño de regadíos solución 100% energética</a:t>
            </a: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59AB0B2-E538-4773-A79A-45EADA903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  <p:sp>
        <p:nvSpPr>
          <p:cNvPr id="7" name="Google Shape;404;p34">
            <a:extLst>
              <a:ext uri="{FF2B5EF4-FFF2-40B4-BE49-F238E27FC236}">
                <a16:creationId xmlns:a16="http://schemas.microsoft.com/office/drawing/2014/main" id="{EC0926FD-469C-45CF-9C72-897ABF76773E}"/>
              </a:ext>
            </a:extLst>
          </p:cNvPr>
          <p:cNvSpPr txBox="1">
            <a:spLocks/>
          </p:cNvSpPr>
          <p:nvPr/>
        </p:nvSpPr>
        <p:spPr>
          <a:xfrm>
            <a:off x="457637" y="1411361"/>
            <a:ext cx="734700" cy="539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b="1">
                <a:solidFill>
                  <a:schemeClr val="dk2"/>
                </a:solidFill>
              </a:rPr>
              <a:t>01</a:t>
            </a:r>
          </a:p>
        </p:txBody>
      </p:sp>
      <p:sp>
        <p:nvSpPr>
          <p:cNvPr id="11" name="Google Shape;405;p34">
            <a:extLst>
              <a:ext uri="{FF2B5EF4-FFF2-40B4-BE49-F238E27FC236}">
                <a16:creationId xmlns:a16="http://schemas.microsoft.com/office/drawing/2014/main" id="{1695EBBF-37FE-4BF9-959F-10AE379C554F}"/>
              </a:ext>
            </a:extLst>
          </p:cNvPr>
          <p:cNvSpPr txBox="1">
            <a:spLocks/>
          </p:cNvSpPr>
          <p:nvPr/>
        </p:nvSpPr>
        <p:spPr>
          <a:xfrm>
            <a:off x="4125791" y="2145785"/>
            <a:ext cx="734700" cy="52322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b="1" dirty="0">
                <a:solidFill>
                  <a:schemeClr val="dk2"/>
                </a:solidFill>
              </a:rPr>
              <a:t>02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59338E4-7FC8-4711-8935-F2AAAA83E507}"/>
              </a:ext>
            </a:extLst>
          </p:cNvPr>
          <p:cNvSpPr/>
          <p:nvPr/>
        </p:nvSpPr>
        <p:spPr>
          <a:xfrm>
            <a:off x="1600200" y="14275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Canal Bajo Bierzo 4.016 ha y 9,5 km de tubería de abastecimiento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59D51A0-E22D-4BA5-A0B1-6FBFC8398BDC}"/>
              </a:ext>
            </a:extLst>
          </p:cNvPr>
          <p:cNvSpPr/>
          <p:nvPr/>
        </p:nvSpPr>
        <p:spPr>
          <a:xfrm>
            <a:off x="4800600" y="21457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Canal Bajo Carrión 6.600 ha y 10 km de tubería de abastecimiento.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A1359B-F72C-424C-B074-4219447CA8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045" y="2669005"/>
            <a:ext cx="3647001" cy="24123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7AA0DE-2AC1-4734-8609-2B77AA964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5785"/>
            <a:ext cx="4030642" cy="22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C7C4907-3DF6-4394-B453-01BE44293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1016574"/>
              </p:ext>
            </p:extLst>
          </p:nvPr>
        </p:nvGraphicFramePr>
        <p:xfrm>
          <a:off x="1443907" y="1079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Google Shape;302;p29">
            <a:extLst>
              <a:ext uri="{FF2B5EF4-FFF2-40B4-BE49-F238E27FC236}">
                <a16:creationId xmlns:a16="http://schemas.microsoft.com/office/drawing/2014/main" id="{0C68C5B9-BBCD-467E-8B5D-93075ED898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491" y="239151"/>
            <a:ext cx="93442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/>
              <a:t>ACTUACIONES ITACYL EFICIENCIA ENERGÉTICA CCRR</a:t>
            </a:r>
            <a:endParaRPr sz="2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25A4A71-BBB0-4221-A3B9-AABE09342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8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Marcador de posición de imagen 19">
            <a:extLst>
              <a:ext uri="{FF2B5EF4-FFF2-40B4-BE49-F238E27FC236}">
                <a16:creationId xmlns:a16="http://schemas.microsoft.com/office/drawing/2014/main" id="{476F063D-06AE-45E9-8F07-4619C4815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46" y="0"/>
            <a:ext cx="9144000" cy="5143500"/>
          </a:xfrm>
          <a:prstGeom prst="rect">
            <a:avLst/>
          </a:prstGeom>
        </p:spPr>
      </p:pic>
      <p:sp>
        <p:nvSpPr>
          <p:cNvPr id="650" name="Google Shape;650;p47"/>
          <p:cNvSpPr txBox="1">
            <a:spLocks noGrp="1"/>
          </p:cNvSpPr>
          <p:nvPr>
            <p:ph type="title"/>
          </p:nvPr>
        </p:nvSpPr>
        <p:spPr>
          <a:xfrm>
            <a:off x="2347938" y="9512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GRACIAS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51" name="Google Shape;651;p47"/>
          <p:cNvSpPr txBox="1">
            <a:spLocks noGrp="1"/>
          </p:cNvSpPr>
          <p:nvPr>
            <p:ph type="subTitle" idx="1"/>
          </p:nvPr>
        </p:nvSpPr>
        <p:spPr>
          <a:xfrm>
            <a:off x="2317011" y="1886365"/>
            <a:ext cx="4448100" cy="11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Miguel Angel García Turienzo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>
                <a:solidFill>
                  <a:schemeClr val="bg1"/>
                </a:solidFill>
              </a:rPr>
              <a:t>infraestructurasagrarias</a:t>
            </a:r>
            <a:r>
              <a:rPr lang="en" dirty="0">
                <a:solidFill>
                  <a:schemeClr val="bg1"/>
                </a:solidFill>
              </a:rPr>
              <a:t>@</a:t>
            </a:r>
            <a:r>
              <a:rPr lang="es-ES" dirty="0">
                <a:solidFill>
                  <a:schemeClr val="bg1"/>
                </a:solidFill>
              </a:rPr>
              <a:t>itacyl.es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665" name="Google Shape;665;p47"/>
          <p:cNvGrpSpPr/>
          <p:nvPr/>
        </p:nvGrpSpPr>
        <p:grpSpPr>
          <a:xfrm rot="10800000" flipH="1">
            <a:off x="9" y="1047409"/>
            <a:ext cx="1884794" cy="4096088"/>
            <a:chOff x="-22726" y="0"/>
            <a:chExt cx="2370810" cy="5152312"/>
          </a:xfrm>
        </p:grpSpPr>
        <p:pic>
          <p:nvPicPr>
            <p:cNvPr id="666" name="Google Shape;666;p4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361014" y="877812"/>
              <a:ext cx="26059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47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87394" y="1982825"/>
              <a:ext cx="2190249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47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38218" y="3098916"/>
              <a:ext cx="2891885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47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197874" y="2998120"/>
              <a:ext cx="1929638" cy="2370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47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288575" y="3041699"/>
              <a:ext cx="2048200" cy="151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47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58013" y="2865168"/>
              <a:ext cx="1580494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47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11169" y="3670544"/>
              <a:ext cx="2086798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47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299210" y="3435075"/>
              <a:ext cx="1067033" cy="1710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47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8010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47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866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47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103713" y="81012"/>
              <a:ext cx="20913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47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30383" y="1816890"/>
              <a:ext cx="771750" cy="356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47"/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7999" y="2755704"/>
              <a:ext cx="1840503" cy="849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47"/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1303" y="3493776"/>
              <a:ext cx="1296169" cy="719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0" name="Google Shape;680;p47"/>
          <p:cNvGrpSpPr/>
          <p:nvPr/>
        </p:nvGrpSpPr>
        <p:grpSpPr>
          <a:xfrm rot="-5400000" flipH="1">
            <a:off x="6510233" y="-976719"/>
            <a:ext cx="1665020" cy="3618460"/>
            <a:chOff x="-22726" y="12"/>
            <a:chExt cx="2370810" cy="5152300"/>
          </a:xfrm>
        </p:grpSpPr>
        <p:pic>
          <p:nvPicPr>
            <p:cNvPr id="681" name="Google Shape;681;p47"/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361014" y="877812"/>
              <a:ext cx="26059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47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87394" y="1982825"/>
              <a:ext cx="2190249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47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38218" y="3098916"/>
              <a:ext cx="2891885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47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197874" y="2998120"/>
              <a:ext cx="1929638" cy="2370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47"/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288575" y="3041699"/>
              <a:ext cx="2048200" cy="151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47"/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58013" y="2865168"/>
              <a:ext cx="1580494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47"/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11169" y="3670544"/>
              <a:ext cx="2086798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47"/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299210" y="3435075"/>
              <a:ext cx="1067033" cy="1710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47"/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8010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47"/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866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47"/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63858" y="841176"/>
              <a:ext cx="3611629" cy="192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47"/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30383" y="1816890"/>
              <a:ext cx="771750" cy="356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47"/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7999" y="2755704"/>
              <a:ext cx="1840503" cy="849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47"/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1303" y="3493776"/>
              <a:ext cx="1296169" cy="7190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172F6125-620E-46BB-AC54-3F379A6C50C2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Energía fotovoltaica en las CCRR</a:t>
            </a:r>
            <a:endParaRPr dirty="0"/>
          </a:p>
        </p:txBody>
      </p:sp>
      <p:sp>
        <p:nvSpPr>
          <p:cNvPr id="303" name="Google Shape;303;p29"/>
          <p:cNvSpPr txBox="1">
            <a:spLocks noGrp="1"/>
          </p:cNvSpPr>
          <p:nvPr>
            <p:ph type="body" idx="1"/>
          </p:nvPr>
        </p:nvSpPr>
        <p:spPr>
          <a:xfrm>
            <a:off x="653256" y="1535113"/>
            <a:ext cx="2477062" cy="2416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es-ES" sz="1400" dirty="0"/>
              <a:t>Las energías renovables, especialmente la fotovoltaica, pueden jugar un papel crucial en la sostenibilidad de las comunidades de regantes en Castilla y León, reduciendo la dependencia de combustibles fósiles y los costes operativos.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2050" name="Picture 2" descr="Licitadas las obras para la instalación de una nueva planta fotovoltaica en  la provincia">
            <a:extLst>
              <a:ext uri="{FF2B5EF4-FFF2-40B4-BE49-F238E27FC236}">
                <a16:creationId xmlns:a16="http://schemas.microsoft.com/office/drawing/2014/main" id="{95A65DB4-4E44-4842-A341-573A0022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058" y="1535113"/>
            <a:ext cx="4609942" cy="26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9AB0B2-E538-4773-A79A-45EADA9036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>
            <a:spLocks noGrp="1"/>
          </p:cNvSpPr>
          <p:nvPr>
            <p:ph type="title"/>
          </p:nvPr>
        </p:nvSpPr>
        <p:spPr>
          <a:xfrm>
            <a:off x="773395" y="227048"/>
            <a:ext cx="79834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Aspectos clave de la implantación de energía fotovoltaica</a:t>
            </a:r>
            <a:endParaRPr dirty="0"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2"/>
          </p:nvPr>
        </p:nvSpPr>
        <p:spPr>
          <a:xfrm>
            <a:off x="904700" y="1580296"/>
            <a:ext cx="734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13" name="Google Shape;313;p30"/>
          <p:cNvSpPr txBox="1">
            <a:spLocks noGrp="1"/>
          </p:cNvSpPr>
          <p:nvPr>
            <p:ph type="title" idx="3"/>
          </p:nvPr>
        </p:nvSpPr>
        <p:spPr>
          <a:xfrm>
            <a:off x="904700" y="3036740"/>
            <a:ext cx="734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4"/>
          </p:nvPr>
        </p:nvSpPr>
        <p:spPr>
          <a:xfrm>
            <a:off x="2240822" y="1583518"/>
            <a:ext cx="734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title" idx="5"/>
          </p:nvPr>
        </p:nvSpPr>
        <p:spPr>
          <a:xfrm>
            <a:off x="2240822" y="2998850"/>
            <a:ext cx="734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6"/>
          </p:nvPr>
        </p:nvSpPr>
        <p:spPr>
          <a:xfrm>
            <a:off x="3576267" y="1580296"/>
            <a:ext cx="734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17" name="Google Shape;317;p30"/>
          <p:cNvSpPr txBox="1">
            <a:spLocks noGrp="1"/>
          </p:cNvSpPr>
          <p:nvPr>
            <p:ph type="title" idx="7"/>
          </p:nvPr>
        </p:nvSpPr>
        <p:spPr>
          <a:xfrm>
            <a:off x="3583618" y="3036740"/>
            <a:ext cx="7347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subTitle" idx="1"/>
          </p:nvPr>
        </p:nvSpPr>
        <p:spPr>
          <a:xfrm>
            <a:off x="31224" y="2439769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Ahorro coste energético</a:t>
            </a:r>
            <a:endParaRPr sz="1800" dirty="0"/>
          </a:p>
        </p:txBody>
      </p:sp>
      <p:sp>
        <p:nvSpPr>
          <p:cNvPr id="319" name="Google Shape;319;p30"/>
          <p:cNvSpPr txBox="1">
            <a:spLocks noGrp="1"/>
          </p:cNvSpPr>
          <p:nvPr>
            <p:ph type="subTitle" idx="8"/>
          </p:nvPr>
        </p:nvSpPr>
        <p:spPr>
          <a:xfrm>
            <a:off x="1455422" y="2429948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Soberanía energética</a:t>
            </a:r>
            <a:endParaRPr sz="1800" dirty="0"/>
          </a:p>
        </p:txBody>
      </p:sp>
      <p:sp>
        <p:nvSpPr>
          <p:cNvPr id="320" name="Google Shape;320;p30"/>
          <p:cNvSpPr txBox="1">
            <a:spLocks noGrp="1"/>
          </p:cNvSpPr>
          <p:nvPr>
            <p:ph type="subTitle" idx="9"/>
          </p:nvPr>
        </p:nvSpPr>
        <p:spPr>
          <a:xfrm>
            <a:off x="2879620" y="2456093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Reducción emisiones CO2</a:t>
            </a:r>
            <a:endParaRPr sz="1800" dirty="0"/>
          </a:p>
        </p:txBody>
      </p:sp>
      <p:sp>
        <p:nvSpPr>
          <p:cNvPr id="321" name="Google Shape;321;p30"/>
          <p:cNvSpPr txBox="1">
            <a:spLocks noGrp="1"/>
          </p:cNvSpPr>
          <p:nvPr>
            <p:ph type="subTitle" idx="13"/>
          </p:nvPr>
        </p:nvSpPr>
        <p:spPr>
          <a:xfrm>
            <a:off x="119300" y="3909890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 Mantenimiento sencillo</a:t>
            </a:r>
            <a:endParaRPr sz="1800" dirty="0"/>
          </a:p>
        </p:txBody>
      </p:sp>
      <p:sp>
        <p:nvSpPr>
          <p:cNvPr id="322" name="Google Shape;322;p30"/>
          <p:cNvSpPr txBox="1">
            <a:spLocks noGrp="1"/>
          </p:cNvSpPr>
          <p:nvPr>
            <p:ph type="subTitle" idx="14"/>
          </p:nvPr>
        </p:nvSpPr>
        <p:spPr>
          <a:xfrm>
            <a:off x="1538568" y="3909890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Mejora de competitividad</a:t>
            </a:r>
            <a:endParaRPr sz="1800" dirty="0"/>
          </a:p>
        </p:txBody>
      </p:sp>
      <p:sp>
        <p:nvSpPr>
          <p:cNvPr id="323" name="Google Shape;323;p30"/>
          <p:cNvSpPr txBox="1">
            <a:spLocks noGrp="1"/>
          </p:cNvSpPr>
          <p:nvPr>
            <p:ph type="subTitle" idx="15"/>
          </p:nvPr>
        </p:nvSpPr>
        <p:spPr>
          <a:xfrm>
            <a:off x="2806130" y="3665831"/>
            <a:ext cx="23055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FEADER</a:t>
            </a:r>
            <a:endParaRPr sz="1800" dirty="0"/>
          </a:p>
        </p:txBody>
      </p:sp>
      <p:pic>
        <p:nvPicPr>
          <p:cNvPr id="3076" name="Picture 4" descr="Imagen de salida">
            <a:extLst>
              <a:ext uri="{FF2B5EF4-FFF2-40B4-BE49-F238E27FC236}">
                <a16:creationId xmlns:a16="http://schemas.microsoft.com/office/drawing/2014/main" id="{662F0AA2-AEFE-4E65-B1DD-92270021C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109" y="1477669"/>
            <a:ext cx="3994776" cy="302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áfico 4" descr="Euro">
            <a:extLst>
              <a:ext uri="{FF2B5EF4-FFF2-40B4-BE49-F238E27FC236}">
                <a16:creationId xmlns:a16="http://schemas.microsoft.com/office/drawing/2014/main" id="{56603999-BE2A-4B5D-ABC5-03C91B355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3650" y="3078433"/>
            <a:ext cx="273757" cy="273757"/>
          </a:xfrm>
          <a:prstGeom prst="rect">
            <a:avLst/>
          </a:prstGeom>
        </p:spPr>
      </p:pic>
      <p:pic>
        <p:nvPicPr>
          <p:cNvPr id="7" name="Gráfico 6" descr="Trueno">
            <a:extLst>
              <a:ext uri="{FF2B5EF4-FFF2-40B4-BE49-F238E27FC236}">
                <a16:creationId xmlns:a16="http://schemas.microsoft.com/office/drawing/2014/main" id="{665CB19D-3A56-4778-8285-D8A915DB3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4015" y="1815450"/>
            <a:ext cx="444552" cy="444552"/>
          </a:xfrm>
          <a:prstGeom prst="rect">
            <a:avLst/>
          </a:prstGeom>
        </p:spPr>
      </p:pic>
      <p:pic>
        <p:nvPicPr>
          <p:cNvPr id="9" name="Gráfico 8" descr="Europa y África en globo terráqueo">
            <a:extLst>
              <a:ext uri="{FF2B5EF4-FFF2-40B4-BE49-F238E27FC236}">
                <a16:creationId xmlns:a16="http://schemas.microsoft.com/office/drawing/2014/main" id="{A0A787A6-BD01-4721-84E1-77D1B3485A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2001" y="1766643"/>
            <a:ext cx="444553" cy="444553"/>
          </a:xfrm>
          <a:prstGeom prst="rect">
            <a:avLst/>
          </a:prstGeom>
        </p:spPr>
      </p:pic>
      <p:pic>
        <p:nvPicPr>
          <p:cNvPr id="11" name="Gráfico 10" descr="Herramientas de minería">
            <a:extLst>
              <a:ext uri="{FF2B5EF4-FFF2-40B4-BE49-F238E27FC236}">
                <a16:creationId xmlns:a16="http://schemas.microsoft.com/office/drawing/2014/main" id="{B190A0DD-F014-42FA-AE71-9EF9D74EAB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0198" y="3078433"/>
            <a:ext cx="346803" cy="346803"/>
          </a:xfrm>
          <a:prstGeom prst="rect">
            <a:avLst/>
          </a:prstGeom>
        </p:spPr>
      </p:pic>
      <p:pic>
        <p:nvPicPr>
          <p:cNvPr id="13" name="Gráfico 12" descr="Tendencia al alza">
            <a:extLst>
              <a:ext uri="{FF2B5EF4-FFF2-40B4-BE49-F238E27FC236}">
                <a16:creationId xmlns:a16="http://schemas.microsoft.com/office/drawing/2014/main" id="{EF886616-5DAB-4F77-98BA-FAC8EE81BC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95202" y="3811960"/>
            <a:ext cx="426901" cy="426901"/>
          </a:xfrm>
          <a:prstGeom prst="rect">
            <a:avLst/>
          </a:prstGeom>
        </p:spPr>
      </p:pic>
      <p:pic>
        <p:nvPicPr>
          <p:cNvPr id="3080" name="Picture 8" descr="FEADER - reforestacion | Finsa">
            <a:extLst>
              <a:ext uri="{FF2B5EF4-FFF2-40B4-BE49-F238E27FC236}">
                <a16:creationId xmlns:a16="http://schemas.microsoft.com/office/drawing/2014/main" id="{F9C42268-1FB5-49F6-99D5-4698F338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432" y="3855383"/>
            <a:ext cx="647258" cy="3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4318DB-67FD-45B3-B57F-B38ECE9A0CD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7" y="4704867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4FFE9C07-D904-462D-A8F5-C870BE088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95" y="786670"/>
            <a:ext cx="7462555" cy="4284060"/>
          </a:xfrm>
          <a:prstGeom prst="rect">
            <a:avLst/>
          </a:prstGeom>
        </p:spPr>
      </p:pic>
      <p:sp>
        <p:nvSpPr>
          <p:cNvPr id="311" name="Google Shape;311;p30"/>
          <p:cNvSpPr txBox="1">
            <a:spLocks noGrp="1"/>
          </p:cNvSpPr>
          <p:nvPr>
            <p:ph type="title"/>
          </p:nvPr>
        </p:nvSpPr>
        <p:spPr>
          <a:xfrm>
            <a:off x="773395" y="227048"/>
            <a:ext cx="79834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Evolución precios energía</a:t>
            </a:r>
            <a:endParaRPr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9B4318DB-67FD-45B3-B57F-B38ECE9A0C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477" y="4545100"/>
            <a:ext cx="1847460" cy="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9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5FE05D72-BB48-4E66-9DF3-43E24E083BE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60" r="27760"/>
          <a:stretch>
            <a:fillRect/>
          </a:stretch>
        </p:blipFill>
        <p:spPr/>
      </p:pic>
      <p:sp>
        <p:nvSpPr>
          <p:cNvPr id="329" name="Google Shape;329;p31"/>
          <p:cNvSpPr txBox="1">
            <a:spLocks noGrp="1"/>
          </p:cNvSpPr>
          <p:nvPr>
            <p:ph type="title"/>
          </p:nvPr>
        </p:nvSpPr>
        <p:spPr>
          <a:xfrm>
            <a:off x="4774398" y="982153"/>
            <a:ext cx="361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Condicionantes técnicos y económicos</a:t>
            </a:r>
            <a:endParaRPr dirty="0"/>
          </a:p>
        </p:txBody>
      </p:sp>
      <p:grpSp>
        <p:nvGrpSpPr>
          <p:cNvPr id="331" name="Google Shape;331;p31"/>
          <p:cNvGrpSpPr/>
          <p:nvPr/>
        </p:nvGrpSpPr>
        <p:grpSpPr>
          <a:xfrm rot="5400000">
            <a:off x="1216575" y="-1360682"/>
            <a:ext cx="1541149" cy="4289929"/>
            <a:chOff x="-22726" y="-218155"/>
            <a:chExt cx="1929330" cy="5370467"/>
          </a:xfrm>
        </p:grpSpPr>
        <p:pic>
          <p:nvPicPr>
            <p:cNvPr id="332" name="Google Shape;332;p3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361014" y="877812"/>
              <a:ext cx="26059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1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87394" y="1982825"/>
              <a:ext cx="2190249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38218" y="3098915"/>
              <a:ext cx="2891885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1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288575" y="3041699"/>
              <a:ext cx="2048200" cy="151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1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58012" y="2865168"/>
              <a:ext cx="1580494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1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11169" y="3670544"/>
              <a:ext cx="2086798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1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299210" y="3435074"/>
              <a:ext cx="1067033" cy="1710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1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8010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1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866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31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12794" y="-28057"/>
              <a:ext cx="230949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31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30383" y="1816890"/>
              <a:ext cx="771750" cy="356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1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7999" y="2755704"/>
              <a:ext cx="1840503" cy="849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1"/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1303" y="3493776"/>
              <a:ext cx="1296169" cy="7190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31"/>
          <p:cNvGrpSpPr/>
          <p:nvPr/>
        </p:nvGrpSpPr>
        <p:grpSpPr>
          <a:xfrm rot="-5400000">
            <a:off x="6510233" y="2501761"/>
            <a:ext cx="1665020" cy="3618460"/>
            <a:chOff x="-22726" y="12"/>
            <a:chExt cx="2370810" cy="5152300"/>
          </a:xfrm>
        </p:grpSpPr>
        <p:pic>
          <p:nvPicPr>
            <p:cNvPr id="346" name="Google Shape;346;p31"/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361014" y="877812"/>
              <a:ext cx="26059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31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87394" y="1982825"/>
              <a:ext cx="2190249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38218" y="3098916"/>
              <a:ext cx="2891885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1"/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197874" y="2998120"/>
              <a:ext cx="1929638" cy="2370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31"/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288575" y="3041699"/>
              <a:ext cx="2048200" cy="151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1"/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58013" y="2865168"/>
              <a:ext cx="1580494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31"/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11169" y="3670544"/>
              <a:ext cx="2086798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1"/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299210" y="3435075"/>
              <a:ext cx="1067033" cy="1710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31"/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8010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31"/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866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31"/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63858" y="841176"/>
              <a:ext cx="3611629" cy="1929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1"/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30383" y="1816890"/>
              <a:ext cx="771750" cy="356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1"/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7999" y="2755704"/>
              <a:ext cx="1840503" cy="849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1"/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1303" y="3493776"/>
              <a:ext cx="1296169" cy="7190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Subtítulo 6">
            <a:extLst>
              <a:ext uri="{FF2B5EF4-FFF2-40B4-BE49-F238E27FC236}">
                <a16:creationId xmlns:a16="http://schemas.microsoft.com/office/drawing/2014/main" id="{E4DC76FF-920F-4B91-A751-254D43CE3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8231" y="1472507"/>
            <a:ext cx="5120080" cy="215989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s-ES" sz="1600" dirty="0"/>
              <a:t>Coste aproximado 1-1,7 €/</a:t>
            </a:r>
            <a:r>
              <a:rPr lang="es-ES" sz="1600" dirty="0" err="1"/>
              <a:t>kWp</a:t>
            </a:r>
            <a:r>
              <a:rPr lang="es-ES" sz="1600" dirty="0"/>
              <a:t> instalado (experiencia ITACyL), proyecto personalizado.</a:t>
            </a:r>
          </a:p>
          <a:p>
            <a:pPr>
              <a:lnSpc>
                <a:spcPts val="2000"/>
              </a:lnSpc>
            </a:pPr>
            <a:r>
              <a:rPr lang="es-ES" sz="1600" dirty="0"/>
              <a:t>AUTOCONSUMO SIN EXCEDENTES.</a:t>
            </a:r>
          </a:p>
          <a:p>
            <a:pPr>
              <a:lnSpc>
                <a:spcPts val="2000"/>
              </a:lnSpc>
            </a:pPr>
            <a:r>
              <a:rPr lang="es-ES" sz="1600" dirty="0"/>
              <a:t>Disponibilidad de terrenos (ojo retranqueos 10 m parcelas y 15 m DP). Seguidor a un eje 20m</a:t>
            </a:r>
            <a:r>
              <a:rPr lang="es-ES" sz="1600" baseline="30000" dirty="0"/>
              <a:t>2</a:t>
            </a:r>
            <a:r>
              <a:rPr lang="es-ES" sz="1600" dirty="0"/>
              <a:t>/</a:t>
            </a:r>
            <a:r>
              <a:rPr lang="es-ES" sz="1600" dirty="0" err="1"/>
              <a:t>kWp</a:t>
            </a:r>
            <a:r>
              <a:rPr lang="es-ES" sz="1600" dirty="0"/>
              <a:t>, instalaciones fijas 10-15 m</a:t>
            </a:r>
            <a:r>
              <a:rPr lang="es-ES" sz="1600" baseline="30000" dirty="0"/>
              <a:t>2</a:t>
            </a:r>
            <a:r>
              <a:rPr lang="es-ES" sz="1600" dirty="0"/>
              <a:t>/</a:t>
            </a:r>
            <a:r>
              <a:rPr lang="es-ES" sz="1600" dirty="0" err="1"/>
              <a:t>kWp</a:t>
            </a:r>
            <a:endParaRPr lang="es-ES" sz="1600" dirty="0"/>
          </a:p>
          <a:p>
            <a:pPr>
              <a:lnSpc>
                <a:spcPts val="2000"/>
              </a:lnSpc>
            </a:pPr>
            <a:r>
              <a:rPr lang="es-ES" sz="1600" dirty="0"/>
              <a:t>Limitación 10MWp (EIA).</a:t>
            </a:r>
          </a:p>
          <a:p>
            <a:pPr>
              <a:lnSpc>
                <a:spcPts val="2000"/>
              </a:lnSpc>
            </a:pPr>
            <a:r>
              <a:rPr lang="es-ES" sz="1600" dirty="0"/>
              <a:t>Cofinanciación ITACyL-CCRR-SEIASA o ITACyL-CCRR. </a:t>
            </a:r>
          </a:p>
          <a:p>
            <a:pPr>
              <a:lnSpc>
                <a:spcPts val="2000"/>
              </a:lnSpc>
            </a:pPr>
            <a:r>
              <a:rPr lang="es-ES" sz="1600" dirty="0"/>
              <a:t>FEADER (convenio previo).</a:t>
            </a:r>
          </a:p>
          <a:p>
            <a:pPr>
              <a:lnSpc>
                <a:spcPts val="2000"/>
              </a:lnSpc>
            </a:pPr>
            <a:r>
              <a:rPr lang="es-ES" sz="1600" dirty="0"/>
              <a:t>Proyecto CCRR. Supervisión y ejecución ITACyL + DO + SyS.</a:t>
            </a:r>
          </a:p>
          <a:p>
            <a:pPr>
              <a:lnSpc>
                <a:spcPts val="1400"/>
              </a:lnSpc>
            </a:pPr>
            <a:endParaRPr lang="es-ES" sz="1600" dirty="0"/>
          </a:p>
          <a:p>
            <a:endParaRPr lang="es-ES" sz="1600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06B7885A-B361-4CD3-B617-87CA2BEF60FB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032" y="4671702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2"/>
          <p:cNvPicPr preferRelativeResize="0">
            <a:picLocks noGrp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73" y="0"/>
            <a:ext cx="3941230" cy="5143500"/>
          </a:xfrm>
          <a:prstGeom prst="rect">
            <a:avLst/>
          </a:prstGeom>
        </p:spPr>
      </p:pic>
      <p:grpSp>
        <p:nvGrpSpPr>
          <p:cNvPr id="364" name="Google Shape;364;p32"/>
          <p:cNvGrpSpPr/>
          <p:nvPr/>
        </p:nvGrpSpPr>
        <p:grpSpPr>
          <a:xfrm>
            <a:off x="3934557" y="-226985"/>
            <a:ext cx="2366780" cy="5143553"/>
            <a:chOff x="-22726" y="0"/>
            <a:chExt cx="2370810" cy="5152312"/>
          </a:xfrm>
        </p:grpSpPr>
        <p:pic>
          <p:nvPicPr>
            <p:cNvPr id="365" name="Google Shape;365;p3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361014" y="877812"/>
              <a:ext cx="26059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2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487394" y="1982825"/>
              <a:ext cx="2190249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838218" y="3098916"/>
              <a:ext cx="2891885" cy="1214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2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197874" y="2998120"/>
              <a:ext cx="1929638" cy="2370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-288575" y="3041699"/>
              <a:ext cx="2048200" cy="151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2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58013" y="2865168"/>
              <a:ext cx="1580494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611169" y="3670544"/>
              <a:ext cx="2086798" cy="876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2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5400000">
              <a:off x="299210" y="3435075"/>
              <a:ext cx="1067033" cy="1710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32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8010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2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1478" y="4181573"/>
              <a:ext cx="1328116" cy="613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32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103713" y="81012"/>
              <a:ext cx="2091325" cy="192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32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30383" y="1816890"/>
              <a:ext cx="771750" cy="356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32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517999" y="2755704"/>
              <a:ext cx="1840503" cy="849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32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1303" y="3493776"/>
              <a:ext cx="1296169" cy="7190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32"/>
          <p:cNvSpPr txBox="1">
            <a:spLocks noGrp="1"/>
          </p:cNvSpPr>
          <p:nvPr>
            <p:ph type="title"/>
          </p:nvPr>
        </p:nvSpPr>
        <p:spPr>
          <a:xfrm>
            <a:off x="4619621" y="874475"/>
            <a:ext cx="4564901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ACTUACIONES EN MARCHA Y PREVISTAS</a:t>
            </a:r>
            <a:endParaRPr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3D87C8C-BF01-49AC-8BBD-608651459E0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861" y="4693276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784C068-1818-4A84-8F21-F82ADF8A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82" y="794259"/>
            <a:ext cx="5455451" cy="3852967"/>
          </a:xfrm>
          <a:prstGeom prst="rect">
            <a:avLst/>
          </a:prstGeom>
        </p:spPr>
      </p:pic>
      <p:sp>
        <p:nvSpPr>
          <p:cNvPr id="21" name="Google Shape;404;p34">
            <a:extLst>
              <a:ext uri="{FF2B5EF4-FFF2-40B4-BE49-F238E27FC236}">
                <a16:creationId xmlns:a16="http://schemas.microsoft.com/office/drawing/2014/main" id="{A6B236E5-F1CA-49F4-9A18-DE980464E58A}"/>
              </a:ext>
            </a:extLst>
          </p:cNvPr>
          <p:cNvSpPr txBox="1">
            <a:spLocks/>
          </p:cNvSpPr>
          <p:nvPr/>
        </p:nvSpPr>
        <p:spPr>
          <a:xfrm>
            <a:off x="368253" y="1088161"/>
            <a:ext cx="734700" cy="539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b="1">
                <a:solidFill>
                  <a:schemeClr val="dk2"/>
                </a:solidFill>
              </a:rPr>
              <a:t>01</a:t>
            </a:r>
          </a:p>
        </p:txBody>
      </p:sp>
      <p:sp>
        <p:nvSpPr>
          <p:cNvPr id="22" name="Google Shape;398;p34">
            <a:extLst>
              <a:ext uri="{FF2B5EF4-FFF2-40B4-BE49-F238E27FC236}">
                <a16:creationId xmlns:a16="http://schemas.microsoft.com/office/drawing/2014/main" id="{281A0B7B-CBF7-4B69-A3DF-334E522926BF}"/>
              </a:ext>
            </a:extLst>
          </p:cNvPr>
          <p:cNvSpPr txBox="1">
            <a:spLocks/>
          </p:cNvSpPr>
          <p:nvPr/>
        </p:nvSpPr>
        <p:spPr>
          <a:xfrm>
            <a:off x="1152803" y="1290617"/>
            <a:ext cx="22302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s-ES" sz="1800" b="1" dirty="0"/>
              <a:t>Finalizadas: </a:t>
            </a:r>
            <a:r>
              <a:rPr lang="es-ES" sz="1800" dirty="0"/>
              <a:t>18.916 ha</a:t>
            </a:r>
          </a:p>
        </p:txBody>
      </p:sp>
      <p:sp>
        <p:nvSpPr>
          <p:cNvPr id="23" name="Google Shape;398;p34">
            <a:extLst>
              <a:ext uri="{FF2B5EF4-FFF2-40B4-BE49-F238E27FC236}">
                <a16:creationId xmlns:a16="http://schemas.microsoft.com/office/drawing/2014/main" id="{B780AE39-7870-48EC-B8E8-8F9B88F6A09F}"/>
              </a:ext>
            </a:extLst>
          </p:cNvPr>
          <p:cNvSpPr txBox="1">
            <a:spLocks/>
          </p:cNvSpPr>
          <p:nvPr/>
        </p:nvSpPr>
        <p:spPr>
          <a:xfrm>
            <a:off x="1152803" y="2006726"/>
            <a:ext cx="22302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s-ES" sz="1800" b="1" dirty="0"/>
              <a:t>Iniciadas + </a:t>
            </a:r>
            <a:r>
              <a:rPr lang="es-ES" sz="1800" b="1" dirty="0" err="1"/>
              <a:t>licit</a:t>
            </a:r>
            <a:r>
              <a:rPr lang="es-ES" sz="1800" b="1" dirty="0"/>
              <a:t>: </a:t>
            </a:r>
            <a:r>
              <a:rPr lang="es-ES" sz="1800" dirty="0"/>
              <a:t>60.251 ha</a:t>
            </a:r>
          </a:p>
        </p:txBody>
      </p:sp>
      <p:sp>
        <p:nvSpPr>
          <p:cNvPr id="24" name="Google Shape;405;p34">
            <a:extLst>
              <a:ext uri="{FF2B5EF4-FFF2-40B4-BE49-F238E27FC236}">
                <a16:creationId xmlns:a16="http://schemas.microsoft.com/office/drawing/2014/main" id="{2980C302-FEE0-4ABE-B0D1-4F1CCED0DF33}"/>
              </a:ext>
            </a:extLst>
          </p:cNvPr>
          <p:cNvSpPr txBox="1">
            <a:spLocks/>
          </p:cNvSpPr>
          <p:nvPr/>
        </p:nvSpPr>
        <p:spPr>
          <a:xfrm>
            <a:off x="368253" y="1839433"/>
            <a:ext cx="734700" cy="539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b="1">
                <a:solidFill>
                  <a:schemeClr val="dk2"/>
                </a:solidFill>
              </a:rPr>
              <a:t>02</a:t>
            </a:r>
            <a:endParaRPr lang="en" b="1" dirty="0">
              <a:solidFill>
                <a:schemeClr val="dk2"/>
              </a:solidFill>
            </a:endParaRPr>
          </a:p>
        </p:txBody>
      </p:sp>
      <p:sp>
        <p:nvSpPr>
          <p:cNvPr id="25" name="Google Shape;406;p34">
            <a:extLst>
              <a:ext uri="{FF2B5EF4-FFF2-40B4-BE49-F238E27FC236}">
                <a16:creationId xmlns:a16="http://schemas.microsoft.com/office/drawing/2014/main" id="{9B8C86D3-2787-46B7-AD00-7FFFF70C8ECB}"/>
              </a:ext>
            </a:extLst>
          </p:cNvPr>
          <p:cNvSpPr txBox="1">
            <a:spLocks/>
          </p:cNvSpPr>
          <p:nvPr/>
        </p:nvSpPr>
        <p:spPr>
          <a:xfrm>
            <a:off x="368253" y="2521666"/>
            <a:ext cx="734700" cy="539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b="1">
                <a:solidFill>
                  <a:schemeClr val="dk2"/>
                </a:solidFill>
              </a:rPr>
              <a:t>03</a:t>
            </a:r>
          </a:p>
        </p:txBody>
      </p:sp>
      <p:sp>
        <p:nvSpPr>
          <p:cNvPr id="26" name="Google Shape;398;p34">
            <a:extLst>
              <a:ext uri="{FF2B5EF4-FFF2-40B4-BE49-F238E27FC236}">
                <a16:creationId xmlns:a16="http://schemas.microsoft.com/office/drawing/2014/main" id="{02E44765-DCAF-4B6B-869E-FEA8EA9516B9}"/>
              </a:ext>
            </a:extLst>
          </p:cNvPr>
          <p:cNvSpPr txBox="1">
            <a:spLocks/>
          </p:cNvSpPr>
          <p:nvPr/>
        </p:nvSpPr>
        <p:spPr>
          <a:xfrm>
            <a:off x="1152803" y="2585099"/>
            <a:ext cx="2230200" cy="49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s-ES" sz="1800" b="1" dirty="0"/>
              <a:t>Proyecto: </a:t>
            </a:r>
            <a:r>
              <a:rPr lang="es-ES" sz="1800" dirty="0"/>
              <a:t>1.150 ha</a:t>
            </a:r>
          </a:p>
        </p:txBody>
      </p:sp>
      <p:sp>
        <p:nvSpPr>
          <p:cNvPr id="27" name="Google Shape;423;p35">
            <a:extLst>
              <a:ext uri="{FF2B5EF4-FFF2-40B4-BE49-F238E27FC236}">
                <a16:creationId xmlns:a16="http://schemas.microsoft.com/office/drawing/2014/main" id="{4596AB7B-579E-4A8D-B11D-8B37ED69CAB9}"/>
              </a:ext>
            </a:extLst>
          </p:cNvPr>
          <p:cNvSpPr txBox="1">
            <a:spLocks/>
          </p:cNvSpPr>
          <p:nvPr/>
        </p:nvSpPr>
        <p:spPr>
          <a:xfrm>
            <a:off x="368253" y="3203899"/>
            <a:ext cx="734700" cy="5394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b="1">
                <a:solidFill>
                  <a:schemeClr val="dk2"/>
                </a:solidFill>
              </a:rPr>
              <a:t>04</a:t>
            </a:r>
          </a:p>
        </p:txBody>
      </p:sp>
      <p:sp>
        <p:nvSpPr>
          <p:cNvPr id="28" name="Google Shape;398;p34">
            <a:extLst>
              <a:ext uri="{FF2B5EF4-FFF2-40B4-BE49-F238E27FC236}">
                <a16:creationId xmlns:a16="http://schemas.microsoft.com/office/drawing/2014/main" id="{F7719296-7820-4A19-A67D-74EA8113991F}"/>
              </a:ext>
            </a:extLst>
          </p:cNvPr>
          <p:cNvSpPr txBox="1">
            <a:spLocks/>
          </p:cNvSpPr>
          <p:nvPr/>
        </p:nvSpPr>
        <p:spPr>
          <a:xfrm>
            <a:off x="1152803" y="3370281"/>
            <a:ext cx="2230200" cy="49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s-ES" sz="1800" b="1" dirty="0"/>
              <a:t>Convenio: </a:t>
            </a:r>
            <a:r>
              <a:rPr lang="es-ES" sz="1800" dirty="0"/>
              <a:t>12.000 ha</a:t>
            </a:r>
          </a:p>
        </p:txBody>
      </p:sp>
      <p:sp>
        <p:nvSpPr>
          <p:cNvPr id="30" name="Google Shape;379;p32">
            <a:extLst>
              <a:ext uri="{FF2B5EF4-FFF2-40B4-BE49-F238E27FC236}">
                <a16:creationId xmlns:a16="http://schemas.microsoft.com/office/drawing/2014/main" id="{36757FD4-1424-48E3-94BD-933D5C4080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0982" y="107329"/>
            <a:ext cx="8640480" cy="686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ACTUACIONES EN MARCHA Y PREVISTAS</a:t>
            </a:r>
            <a:endParaRPr b="1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9260151F-23F5-44EA-9791-13AC3220FA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1" y="4721329"/>
            <a:ext cx="1847460" cy="4386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"/>
          <p:cNvSpPr txBox="1">
            <a:spLocks noGrp="1"/>
          </p:cNvSpPr>
          <p:nvPr>
            <p:ph type="subTitle" idx="1"/>
          </p:nvPr>
        </p:nvSpPr>
        <p:spPr>
          <a:xfrm>
            <a:off x="798388" y="3512292"/>
            <a:ext cx="3492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s-ES" sz="2800" dirty="0"/>
              <a:t>Potencia instalada</a:t>
            </a:r>
            <a:endParaRPr sz="2800" dirty="0"/>
          </a:p>
        </p:txBody>
      </p:sp>
      <p:sp>
        <p:nvSpPr>
          <p:cNvPr id="467" name="Google Shape;467;p38"/>
          <p:cNvSpPr txBox="1">
            <a:spLocks noGrp="1"/>
          </p:cNvSpPr>
          <p:nvPr>
            <p:ph type="title"/>
          </p:nvPr>
        </p:nvSpPr>
        <p:spPr>
          <a:xfrm>
            <a:off x="798388" y="2743394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52,6 </a:t>
            </a:r>
            <a:r>
              <a:rPr lang="es-ES" dirty="0" err="1"/>
              <a:t>Mwp</a:t>
            </a:r>
            <a:r>
              <a:rPr lang="es-ES" dirty="0"/>
              <a:t> </a:t>
            </a:r>
            <a:endParaRPr dirty="0"/>
          </a:p>
        </p:txBody>
      </p:sp>
      <p:sp>
        <p:nvSpPr>
          <p:cNvPr id="468" name="Google Shape;468;p38"/>
          <p:cNvSpPr txBox="1">
            <a:spLocks noGrp="1"/>
          </p:cNvSpPr>
          <p:nvPr>
            <p:ph type="title" idx="2"/>
          </p:nvPr>
        </p:nvSpPr>
        <p:spPr>
          <a:xfrm>
            <a:off x="2825700" y="1032408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92.317 </a:t>
            </a:r>
            <a:r>
              <a:rPr lang="es-ES" dirty="0"/>
              <a:t>ha</a:t>
            </a:r>
            <a:endParaRPr dirty="0"/>
          </a:p>
        </p:txBody>
      </p:sp>
      <p:sp>
        <p:nvSpPr>
          <p:cNvPr id="469" name="Google Shape;469;p38"/>
          <p:cNvSpPr txBox="1">
            <a:spLocks noGrp="1"/>
          </p:cNvSpPr>
          <p:nvPr>
            <p:ph type="subTitle" idx="3"/>
          </p:nvPr>
        </p:nvSpPr>
        <p:spPr>
          <a:xfrm>
            <a:off x="2825700" y="1801320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/>
              <a:t>Superficie total</a:t>
            </a:r>
            <a:endParaRPr sz="2800" dirty="0"/>
          </a:p>
        </p:txBody>
      </p:sp>
      <p:sp>
        <p:nvSpPr>
          <p:cNvPr id="470" name="Google Shape;470;p38"/>
          <p:cNvSpPr txBox="1">
            <a:spLocks noGrp="1"/>
          </p:cNvSpPr>
          <p:nvPr>
            <p:ph type="title" idx="4"/>
          </p:nvPr>
        </p:nvSpPr>
        <p:spPr>
          <a:xfrm>
            <a:off x="4853013" y="2743394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63,2 </a:t>
            </a:r>
            <a:r>
              <a:rPr lang="es-ES" dirty="0"/>
              <a:t>M€</a:t>
            </a:r>
            <a:endParaRPr dirty="0"/>
          </a:p>
        </p:txBody>
      </p:sp>
      <p:sp>
        <p:nvSpPr>
          <p:cNvPr id="471" name="Google Shape;471;p38"/>
          <p:cNvSpPr txBox="1">
            <a:spLocks noGrp="1"/>
          </p:cNvSpPr>
          <p:nvPr>
            <p:ph type="subTitle" idx="5"/>
          </p:nvPr>
        </p:nvSpPr>
        <p:spPr>
          <a:xfrm>
            <a:off x="4853013" y="3512292"/>
            <a:ext cx="3492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s-ES" sz="2800" dirty="0"/>
              <a:t>Inversión total</a:t>
            </a:r>
            <a:endParaRPr sz="2800" dirty="0"/>
          </a:p>
        </p:txBody>
      </p:sp>
      <p:grpSp>
        <p:nvGrpSpPr>
          <p:cNvPr id="472" name="Google Shape;472;p38"/>
          <p:cNvGrpSpPr/>
          <p:nvPr/>
        </p:nvGrpSpPr>
        <p:grpSpPr>
          <a:xfrm>
            <a:off x="6626988" y="3511908"/>
            <a:ext cx="2516860" cy="1631591"/>
            <a:chOff x="6626988" y="3511908"/>
            <a:chExt cx="2516860" cy="1631591"/>
          </a:xfrm>
        </p:grpSpPr>
        <p:pic>
          <p:nvPicPr>
            <p:cNvPr id="473" name="Google Shape;473;p38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6988" y="4291573"/>
              <a:ext cx="1507329" cy="836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3648" y="4291577"/>
              <a:ext cx="1990195" cy="836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3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>
              <a:off x="7813129" y="3511908"/>
              <a:ext cx="1327977" cy="1631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>
              <a:off x="7508365" y="4099843"/>
              <a:ext cx="1409571" cy="1043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38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7672" y="4528710"/>
              <a:ext cx="1087696" cy="603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38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7713" y="4528712"/>
              <a:ext cx="1436134" cy="603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38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>
              <a:off x="8183597" y="3966058"/>
              <a:ext cx="734332" cy="1177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38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9831" y="4721393"/>
              <a:ext cx="914010" cy="422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38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5481" y="4898219"/>
              <a:ext cx="531119" cy="24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38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3844" y="4648674"/>
              <a:ext cx="892023" cy="4948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38"/>
          <p:cNvGrpSpPr/>
          <p:nvPr/>
        </p:nvGrpSpPr>
        <p:grpSpPr>
          <a:xfrm>
            <a:off x="-6" y="8"/>
            <a:ext cx="2951479" cy="1631591"/>
            <a:chOff x="-6" y="8"/>
            <a:chExt cx="2951479" cy="1631591"/>
          </a:xfrm>
        </p:grpSpPr>
        <p:pic>
          <p:nvPicPr>
            <p:cNvPr id="484" name="Google Shape;484;p38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10800000">
              <a:off x="1381134" y="22"/>
              <a:ext cx="1570338" cy="1327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38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009524" y="15842"/>
              <a:ext cx="1507329" cy="836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3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2" y="15839"/>
              <a:ext cx="1990195" cy="836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3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10800000">
              <a:off x="2735" y="28"/>
              <a:ext cx="1327977" cy="1631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3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10800000">
              <a:off x="225904" y="9"/>
              <a:ext cx="1409571" cy="1043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38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28472" y="11426"/>
              <a:ext cx="1087696" cy="603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38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6" y="11423"/>
              <a:ext cx="1436134" cy="603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8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295"/>
            <a:stretch/>
          </p:blipFill>
          <p:spPr>
            <a:xfrm rot="10800000">
              <a:off x="225912" y="12"/>
              <a:ext cx="734332" cy="1177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38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907241" y="27"/>
              <a:ext cx="531119" cy="24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38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23568" y="25"/>
              <a:ext cx="1266634" cy="584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38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47974" y="8"/>
              <a:ext cx="892023" cy="494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468;p38">
            <a:extLst>
              <a:ext uri="{FF2B5EF4-FFF2-40B4-BE49-F238E27FC236}">
                <a16:creationId xmlns:a16="http://schemas.microsoft.com/office/drawing/2014/main" id="{A89531B0-7FFA-4353-881B-C07B4AD68729}"/>
              </a:ext>
            </a:extLst>
          </p:cNvPr>
          <p:cNvSpPr txBox="1">
            <a:spLocks/>
          </p:cNvSpPr>
          <p:nvPr/>
        </p:nvSpPr>
        <p:spPr>
          <a:xfrm>
            <a:off x="587072" y="4239637"/>
            <a:ext cx="3492600" cy="768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45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s-ES" dirty="0"/>
              <a:t>28.000 t</a:t>
            </a:r>
          </a:p>
        </p:txBody>
      </p:sp>
      <p:sp>
        <p:nvSpPr>
          <p:cNvPr id="32" name="Google Shape;469;p38">
            <a:extLst>
              <a:ext uri="{FF2B5EF4-FFF2-40B4-BE49-F238E27FC236}">
                <a16:creationId xmlns:a16="http://schemas.microsoft.com/office/drawing/2014/main" id="{D24575C9-DCF0-4746-8E9B-43303E5DEADB}"/>
              </a:ext>
            </a:extLst>
          </p:cNvPr>
          <p:cNvSpPr txBox="1">
            <a:spLocks/>
          </p:cNvSpPr>
          <p:nvPr/>
        </p:nvSpPr>
        <p:spPr>
          <a:xfrm>
            <a:off x="3885267" y="4302826"/>
            <a:ext cx="34926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None/>
              <a:defRPr sz="12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tkinson Hyperlegible"/>
              <a:buNone/>
              <a:defRPr sz="1200" b="0" i="0" u="none" strike="noStrike" cap="non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s-ES" sz="2400" dirty="0"/>
              <a:t>GEI evitados (CO</a:t>
            </a:r>
            <a:r>
              <a:rPr lang="es-ES" sz="2400" baseline="-25000" dirty="0"/>
              <a:t>2</a:t>
            </a:r>
            <a:r>
              <a:rPr lang="es-ES" sz="2400" dirty="0"/>
              <a:t>)</a:t>
            </a:r>
          </a:p>
        </p:txBody>
      </p:sp>
      <p:sp>
        <p:nvSpPr>
          <p:cNvPr id="33" name="Google Shape;379;p32">
            <a:extLst>
              <a:ext uri="{FF2B5EF4-FFF2-40B4-BE49-F238E27FC236}">
                <a16:creationId xmlns:a16="http://schemas.microsoft.com/office/drawing/2014/main" id="{A642DC6D-E2B1-4C5E-A014-D61E47AAFE7E}"/>
              </a:ext>
            </a:extLst>
          </p:cNvPr>
          <p:cNvSpPr txBox="1">
            <a:spLocks/>
          </p:cNvSpPr>
          <p:nvPr/>
        </p:nvSpPr>
        <p:spPr>
          <a:xfrm>
            <a:off x="840982" y="107329"/>
            <a:ext cx="8640480" cy="68693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45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s-ES" dirty="0"/>
              <a:t>GRANDES CIFRAS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rmal Meeting by Slidesgo">
  <a:themeElements>
    <a:clrScheme name="Simple Light">
      <a:dk1>
        <a:srgbClr val="000000"/>
      </a:dk1>
      <a:lt1>
        <a:srgbClr val="FFFFFF"/>
      </a:lt1>
      <a:dk2>
        <a:srgbClr val="001B5C"/>
      </a:dk2>
      <a:lt2>
        <a:srgbClr val="BF9000"/>
      </a:lt2>
      <a:accent1>
        <a:srgbClr val="D9D9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507</Words>
  <Application>Microsoft Office PowerPoint</Application>
  <PresentationFormat>Presentación en pantalla (16:9)</PresentationFormat>
  <Paragraphs>89</Paragraphs>
  <Slides>20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Anaheim</vt:lpstr>
      <vt:lpstr>Bebas Neue</vt:lpstr>
      <vt:lpstr>Playfair Display</vt:lpstr>
      <vt:lpstr>Arial</vt:lpstr>
      <vt:lpstr>Nunito Light</vt:lpstr>
      <vt:lpstr>PT Sans</vt:lpstr>
      <vt:lpstr>Calibri Light</vt:lpstr>
      <vt:lpstr>Atkinson Hyperlegible</vt:lpstr>
      <vt:lpstr>Yeseva One</vt:lpstr>
      <vt:lpstr>Formal Meeting by Slidesgo</vt:lpstr>
      <vt:lpstr>Sistemas de ahorro energético en Comunidades de Regantes</vt:lpstr>
      <vt:lpstr>ACTUACIONES ITACYL EFICIENCIA ENERGÉTICA CCRR</vt:lpstr>
      <vt:lpstr>Energía fotovoltaica en las CCRR</vt:lpstr>
      <vt:lpstr>Aspectos clave de la implantación de energía fotovoltaica</vt:lpstr>
      <vt:lpstr>Evolución precios energía</vt:lpstr>
      <vt:lpstr>Condicionantes técnicos y económicos</vt:lpstr>
      <vt:lpstr>ACTUACIONES EN MARCHA Y PREVISTAS</vt:lpstr>
      <vt:lpstr>ACTUACIONES EN MARCHA Y PREVISTAS</vt:lpstr>
      <vt:lpstr>52,6 Mwp </vt:lpstr>
      <vt:lpstr>CASOS DE ÉXITO.</vt:lpstr>
      <vt:lpstr>Estación fotovoltaica CCRR Tordesillas</vt:lpstr>
      <vt:lpstr>San Miguel del Pino: FLUJOS</vt:lpstr>
      <vt:lpstr>Tordesillas: FLUJOS</vt:lpstr>
      <vt:lpstr>Estación fotovoltaica Becerril del Carpio (0,64 MWp)</vt:lpstr>
      <vt:lpstr>Estación fotovoltaica Toro Zamora</vt:lpstr>
      <vt:lpstr>Riego de baja presión (REBAPRES)</vt:lpstr>
      <vt:lpstr>Presentación de PowerPoint</vt:lpstr>
      <vt:lpstr>Presentación de PowerPoint</vt:lpstr>
      <vt:lpstr>Diseño de regadíos solución 100% energética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Aplicación de energías alternativas en Comunidades de Regantes, ejemplos de aplicación</dc:title>
  <dc:creator>Jesús Sánchez Hernández</dc:creator>
  <cp:lastModifiedBy>Jose Martín</cp:lastModifiedBy>
  <cp:revision>32</cp:revision>
  <dcterms:modified xsi:type="dcterms:W3CDTF">2025-02-12T11:59:37Z</dcterms:modified>
</cp:coreProperties>
</file>