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46" r:id="rId3"/>
    <p:sldId id="347" r:id="rId4"/>
    <p:sldId id="348" r:id="rId5"/>
    <p:sldId id="396" r:id="rId6"/>
    <p:sldId id="351" r:id="rId7"/>
    <p:sldId id="360" r:id="rId8"/>
    <p:sldId id="361" r:id="rId9"/>
    <p:sldId id="363" r:id="rId10"/>
    <p:sldId id="364" r:id="rId11"/>
    <p:sldId id="299" r:id="rId12"/>
    <p:sldId id="395" r:id="rId13"/>
    <p:sldId id="365" r:id="rId14"/>
    <p:sldId id="368" r:id="rId15"/>
    <p:sldId id="374" r:id="rId16"/>
    <p:sldId id="375" r:id="rId17"/>
    <p:sldId id="376" r:id="rId18"/>
    <p:sldId id="330" r:id="rId19"/>
    <p:sldId id="336" r:id="rId20"/>
    <p:sldId id="328" r:id="rId21"/>
    <p:sldId id="355" r:id="rId22"/>
    <p:sldId id="357" r:id="rId23"/>
    <p:sldId id="388" r:id="rId24"/>
    <p:sldId id="326" r:id="rId25"/>
    <p:sldId id="356" r:id="rId26"/>
    <p:sldId id="358" r:id="rId27"/>
    <p:sldId id="339" r:id="rId28"/>
    <p:sldId id="389" r:id="rId29"/>
    <p:sldId id="393" r:id="rId30"/>
    <p:sldId id="340" r:id="rId31"/>
    <p:sldId id="382" r:id="rId32"/>
    <p:sldId id="394" r:id="rId33"/>
    <p:sldId id="337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itanetapp2\usuarios$\MarGutHu\Frutales\Olivo\JORNADA%20ASOCIACION%20OLIVOS\Variedades.xls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itanetapp2\usuarios$\MarGutHu\Frutales\Olivo\JORNADA%20ASOCIACION%20OLIVOS\Variedades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Datos!$H$7</c:f>
              <c:strCache>
                <c:ptCount val="1"/>
                <c:pt idx="0">
                  <c:v>Ávila</c:v>
                </c:pt>
              </c:strCache>
            </c:strRef>
          </c:tx>
          <c:cat>
            <c:numRef>
              <c:f>Datos!$I$6:$P$6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Datos!$I$7:$P$7</c:f>
              <c:numCache>
                <c:formatCode>General</c:formatCode>
                <c:ptCount val="8"/>
                <c:pt idx="0">
                  <c:v>32.71</c:v>
                </c:pt>
                <c:pt idx="1">
                  <c:v>54.47</c:v>
                </c:pt>
                <c:pt idx="2">
                  <c:v>64.959999999999994</c:v>
                </c:pt>
                <c:pt idx="3">
                  <c:v>91.95</c:v>
                </c:pt>
                <c:pt idx="4">
                  <c:v>109.29</c:v>
                </c:pt>
                <c:pt idx="5">
                  <c:v>111.06</c:v>
                </c:pt>
                <c:pt idx="6">
                  <c:v>112.1</c:v>
                </c:pt>
                <c:pt idx="7">
                  <c:v>148.16999999999999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47-4973-BE1B-A88FCDA8E01F}"/>
            </c:ext>
          </c:extLst>
        </c:ser>
        <c:ser>
          <c:idx val="1"/>
          <c:order val="1"/>
          <c:tx>
            <c:strRef>
              <c:f>Datos!$H$8</c:f>
              <c:strCache>
                <c:ptCount val="1"/>
                <c:pt idx="0">
                  <c:v>Burgos</c:v>
                </c:pt>
              </c:strCache>
            </c:strRef>
          </c:tx>
          <c:cat>
            <c:numRef>
              <c:f>Datos!$I$6:$P$6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Datos!$I$8:$P$8</c:f>
              <c:numCache>
                <c:formatCode>General</c:formatCode>
                <c:ptCount val="8"/>
                <c:pt idx="0">
                  <c:v>3.33</c:v>
                </c:pt>
                <c:pt idx="1">
                  <c:v>9.5399999999999991</c:v>
                </c:pt>
                <c:pt idx="2">
                  <c:v>9.9700000000000006</c:v>
                </c:pt>
                <c:pt idx="3">
                  <c:v>51.99</c:v>
                </c:pt>
                <c:pt idx="4">
                  <c:v>65.87</c:v>
                </c:pt>
                <c:pt idx="5">
                  <c:v>79.63</c:v>
                </c:pt>
                <c:pt idx="6">
                  <c:v>83.87</c:v>
                </c:pt>
                <c:pt idx="7">
                  <c:v>118.52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47-4973-BE1B-A88FCDA8E01F}"/>
            </c:ext>
          </c:extLst>
        </c:ser>
        <c:ser>
          <c:idx val="2"/>
          <c:order val="2"/>
          <c:tx>
            <c:strRef>
              <c:f>Datos!$H$9</c:f>
              <c:strCache>
                <c:ptCount val="1"/>
                <c:pt idx="0">
                  <c:v>León</c:v>
                </c:pt>
              </c:strCache>
            </c:strRef>
          </c:tx>
          <c:cat>
            <c:numRef>
              <c:f>Datos!$I$6:$P$6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Datos!$I$9:$P$9</c:f>
              <c:numCache>
                <c:formatCode>General</c:formatCode>
                <c:ptCount val="8"/>
                <c:pt idx="0">
                  <c:v>2.69</c:v>
                </c:pt>
                <c:pt idx="1">
                  <c:v>3.25</c:v>
                </c:pt>
                <c:pt idx="2">
                  <c:v>7.8</c:v>
                </c:pt>
                <c:pt idx="3">
                  <c:v>23.12</c:v>
                </c:pt>
                <c:pt idx="4">
                  <c:v>23.59</c:v>
                </c:pt>
                <c:pt idx="5">
                  <c:v>25.39</c:v>
                </c:pt>
                <c:pt idx="6">
                  <c:v>32.15</c:v>
                </c:pt>
                <c:pt idx="7">
                  <c:v>23.34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A47-4973-BE1B-A88FCDA8E01F}"/>
            </c:ext>
          </c:extLst>
        </c:ser>
        <c:ser>
          <c:idx val="3"/>
          <c:order val="3"/>
          <c:tx>
            <c:strRef>
              <c:f>Datos!$H$10</c:f>
              <c:strCache>
                <c:ptCount val="1"/>
                <c:pt idx="0">
                  <c:v>Palencia</c:v>
                </c:pt>
              </c:strCache>
            </c:strRef>
          </c:tx>
          <c:cat>
            <c:numRef>
              <c:f>Datos!$I$6:$P$6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Datos!$I$10:$P$10</c:f>
              <c:numCache>
                <c:formatCode>General</c:formatCode>
                <c:ptCount val="8"/>
                <c:pt idx="0">
                  <c:v>38.68</c:v>
                </c:pt>
                <c:pt idx="1">
                  <c:v>40.479999999999997</c:v>
                </c:pt>
                <c:pt idx="2">
                  <c:v>40.47</c:v>
                </c:pt>
                <c:pt idx="3">
                  <c:v>58.86</c:v>
                </c:pt>
                <c:pt idx="4">
                  <c:v>69.48</c:v>
                </c:pt>
                <c:pt idx="5">
                  <c:v>80.400000000000006</c:v>
                </c:pt>
                <c:pt idx="6">
                  <c:v>69.95</c:v>
                </c:pt>
                <c:pt idx="7">
                  <c:v>78.84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A47-4973-BE1B-A88FCDA8E01F}"/>
            </c:ext>
          </c:extLst>
        </c:ser>
        <c:ser>
          <c:idx val="4"/>
          <c:order val="4"/>
          <c:tx>
            <c:strRef>
              <c:f>Datos!$H$11</c:f>
              <c:strCache>
                <c:ptCount val="1"/>
                <c:pt idx="0">
                  <c:v>Salamanca</c:v>
                </c:pt>
              </c:strCache>
            </c:strRef>
          </c:tx>
          <c:cat>
            <c:numRef>
              <c:f>Datos!$I$6:$P$6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Datos!$I$11:$P$11</c:f>
              <c:numCache>
                <c:formatCode>General</c:formatCode>
                <c:ptCount val="8"/>
                <c:pt idx="0">
                  <c:v>3.05</c:v>
                </c:pt>
                <c:pt idx="1">
                  <c:v>4.6399999999999997</c:v>
                </c:pt>
                <c:pt idx="2">
                  <c:v>18.260000000000002</c:v>
                </c:pt>
                <c:pt idx="3">
                  <c:v>34.46</c:v>
                </c:pt>
                <c:pt idx="4">
                  <c:v>114.04</c:v>
                </c:pt>
                <c:pt idx="5">
                  <c:v>162.97999999999999</c:v>
                </c:pt>
                <c:pt idx="6">
                  <c:v>169.85</c:v>
                </c:pt>
                <c:pt idx="7">
                  <c:v>183.14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A47-4973-BE1B-A88FCDA8E01F}"/>
            </c:ext>
          </c:extLst>
        </c:ser>
        <c:ser>
          <c:idx val="5"/>
          <c:order val="5"/>
          <c:tx>
            <c:strRef>
              <c:f>Datos!$H$12</c:f>
              <c:strCache>
                <c:ptCount val="1"/>
                <c:pt idx="0">
                  <c:v>Segovia</c:v>
                </c:pt>
              </c:strCache>
            </c:strRef>
          </c:tx>
          <c:cat>
            <c:numRef>
              <c:f>Datos!$I$6:$P$6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Datos!$I$12:$P$12</c:f>
              <c:numCache>
                <c:formatCode>General</c:formatCode>
                <c:ptCount val="8"/>
                <c:pt idx="0">
                  <c:v>16.86</c:v>
                </c:pt>
                <c:pt idx="1">
                  <c:v>20.239999999999998</c:v>
                </c:pt>
                <c:pt idx="2">
                  <c:v>46.24</c:v>
                </c:pt>
                <c:pt idx="3">
                  <c:v>89.34</c:v>
                </c:pt>
                <c:pt idx="4">
                  <c:v>135.22999999999999</c:v>
                </c:pt>
                <c:pt idx="5">
                  <c:v>178.84</c:v>
                </c:pt>
                <c:pt idx="6">
                  <c:v>204.53</c:v>
                </c:pt>
                <c:pt idx="7">
                  <c:v>288.92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A47-4973-BE1B-A88FCDA8E01F}"/>
            </c:ext>
          </c:extLst>
        </c:ser>
        <c:ser>
          <c:idx val="6"/>
          <c:order val="6"/>
          <c:tx>
            <c:strRef>
              <c:f>Datos!$H$13</c:f>
              <c:strCache>
                <c:ptCount val="1"/>
                <c:pt idx="0">
                  <c:v>Soria</c:v>
                </c:pt>
              </c:strCache>
            </c:strRef>
          </c:tx>
          <c:cat>
            <c:numRef>
              <c:f>Datos!$I$6:$P$6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Datos!$I$13:$P$13</c:f>
              <c:numCache>
                <c:formatCode>General</c:formatCode>
                <c:ptCount val="8"/>
                <c:pt idx="0">
                  <c:v>0.59</c:v>
                </c:pt>
                <c:pt idx="1">
                  <c:v>0.59</c:v>
                </c:pt>
                <c:pt idx="2">
                  <c:v>0.82</c:v>
                </c:pt>
                <c:pt idx="3">
                  <c:v>17.25</c:v>
                </c:pt>
                <c:pt idx="4">
                  <c:v>20.13</c:v>
                </c:pt>
                <c:pt idx="5">
                  <c:v>35.89</c:v>
                </c:pt>
                <c:pt idx="6">
                  <c:v>35.89</c:v>
                </c:pt>
                <c:pt idx="7">
                  <c:v>35.47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A47-4973-BE1B-A88FCDA8E01F}"/>
            </c:ext>
          </c:extLst>
        </c:ser>
        <c:ser>
          <c:idx val="7"/>
          <c:order val="7"/>
          <c:tx>
            <c:strRef>
              <c:f>Datos!$H$14</c:f>
              <c:strCache>
                <c:ptCount val="1"/>
                <c:pt idx="0">
                  <c:v>Valladolid </c:v>
                </c:pt>
              </c:strCache>
            </c:strRef>
          </c:tx>
          <c:cat>
            <c:numRef>
              <c:f>Datos!$I$6:$P$6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Datos!$I$14:$P$14</c:f>
              <c:numCache>
                <c:formatCode>General</c:formatCode>
                <c:ptCount val="8"/>
                <c:pt idx="0">
                  <c:v>173.81</c:v>
                </c:pt>
                <c:pt idx="1">
                  <c:v>256.63</c:v>
                </c:pt>
                <c:pt idx="2">
                  <c:v>341.23</c:v>
                </c:pt>
                <c:pt idx="3">
                  <c:v>489.7</c:v>
                </c:pt>
                <c:pt idx="4">
                  <c:v>621.4</c:v>
                </c:pt>
                <c:pt idx="5">
                  <c:v>844.62</c:v>
                </c:pt>
                <c:pt idx="6" formatCode="#,##0.00">
                  <c:v>1039.0899999999999</c:v>
                </c:pt>
                <c:pt idx="7">
                  <c:v>1112.45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A47-4973-BE1B-A88FCDA8E01F}"/>
            </c:ext>
          </c:extLst>
        </c:ser>
        <c:ser>
          <c:idx val="8"/>
          <c:order val="8"/>
          <c:tx>
            <c:strRef>
              <c:f>Datos!$H$15</c:f>
              <c:strCache>
                <c:ptCount val="1"/>
                <c:pt idx="0">
                  <c:v>Zamora</c:v>
                </c:pt>
              </c:strCache>
            </c:strRef>
          </c:tx>
          <c:cat>
            <c:numRef>
              <c:f>Datos!$I$6:$P$6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Datos!$I$15:$P$15</c:f>
              <c:numCache>
                <c:formatCode>General</c:formatCode>
                <c:ptCount val="8"/>
                <c:pt idx="0">
                  <c:v>115.86</c:v>
                </c:pt>
                <c:pt idx="1">
                  <c:v>125.35</c:v>
                </c:pt>
                <c:pt idx="2">
                  <c:v>213.21</c:v>
                </c:pt>
                <c:pt idx="3">
                  <c:v>443.65</c:v>
                </c:pt>
                <c:pt idx="4">
                  <c:v>539.22</c:v>
                </c:pt>
                <c:pt idx="5">
                  <c:v>725.36</c:v>
                </c:pt>
                <c:pt idx="6">
                  <c:v>796.97</c:v>
                </c:pt>
                <c:pt idx="7">
                  <c:v>863.24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A47-4973-BE1B-A88FCDA8E0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589952"/>
        <c:axId val="58591488"/>
      </c:lineChart>
      <c:catAx>
        <c:axId val="5858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8591488"/>
        <c:crosses val="autoZero"/>
        <c:auto val="1"/>
        <c:lblAlgn val="ctr"/>
        <c:lblOffset val="100"/>
        <c:noMultiLvlLbl val="0"/>
      </c:catAx>
      <c:valAx>
        <c:axId val="58591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5899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53224828377929E-2"/>
          <c:y val="5.8367524676939196E-2"/>
          <c:w val="0.72490368634716507"/>
          <c:h val="0.87524573532165906"/>
        </c:manualLayout>
      </c:layout>
      <c:lineChart>
        <c:grouping val="standard"/>
        <c:varyColors val="0"/>
        <c:ser>
          <c:idx val="0"/>
          <c:order val="0"/>
          <c:tx>
            <c:strRef>
              <c:f>Datos!$U$7</c:f>
              <c:strCache>
                <c:ptCount val="1"/>
                <c:pt idx="0">
                  <c:v>Ávila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Datos!$V$6:$AC$6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Datos!$V$7:$AC$7</c:f>
              <c:numCache>
                <c:formatCode>General</c:formatCode>
                <c:ptCount val="8"/>
                <c:pt idx="0">
                  <c:v>0.69</c:v>
                </c:pt>
                <c:pt idx="1">
                  <c:v>20.25</c:v>
                </c:pt>
                <c:pt idx="2">
                  <c:v>13.72</c:v>
                </c:pt>
                <c:pt idx="3">
                  <c:v>29.02</c:v>
                </c:pt>
                <c:pt idx="4">
                  <c:v>41.92</c:v>
                </c:pt>
                <c:pt idx="5">
                  <c:v>63.46</c:v>
                </c:pt>
                <c:pt idx="6">
                  <c:v>65.319999999999993</c:v>
                </c:pt>
                <c:pt idx="7">
                  <c:v>73.69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DE-487B-B4D0-FC1FC5284AC3}"/>
            </c:ext>
          </c:extLst>
        </c:ser>
        <c:ser>
          <c:idx val="1"/>
          <c:order val="1"/>
          <c:tx>
            <c:strRef>
              <c:f>Datos!$U$8</c:f>
              <c:strCache>
                <c:ptCount val="1"/>
                <c:pt idx="0">
                  <c:v>Burgos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Datos!$V$6:$AC$6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Datos!$V$8:$AC$8</c:f>
              <c:numCache>
                <c:formatCode>General</c:formatCode>
                <c:ptCount val="8"/>
                <c:pt idx="0">
                  <c:v>13.93</c:v>
                </c:pt>
                <c:pt idx="1">
                  <c:v>19</c:v>
                </c:pt>
                <c:pt idx="2">
                  <c:v>44.32</c:v>
                </c:pt>
                <c:pt idx="3">
                  <c:v>88.71</c:v>
                </c:pt>
                <c:pt idx="4">
                  <c:v>139.71</c:v>
                </c:pt>
                <c:pt idx="5">
                  <c:v>141.62</c:v>
                </c:pt>
                <c:pt idx="6">
                  <c:v>139.55000000000001</c:v>
                </c:pt>
                <c:pt idx="7">
                  <c:v>149.19999999999999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DE-487B-B4D0-FC1FC5284AC3}"/>
            </c:ext>
          </c:extLst>
        </c:ser>
        <c:ser>
          <c:idx val="2"/>
          <c:order val="2"/>
          <c:tx>
            <c:strRef>
              <c:f>Datos!$U$9</c:f>
              <c:strCache>
                <c:ptCount val="1"/>
                <c:pt idx="0">
                  <c:v>León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Datos!$V$6:$AC$6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Datos!$V$9:$AC$9</c:f>
              <c:numCache>
                <c:formatCode>General</c:formatCode>
                <c:ptCount val="8"/>
                <c:pt idx="0">
                  <c:v>16.57</c:v>
                </c:pt>
                <c:pt idx="1">
                  <c:v>22.83</c:v>
                </c:pt>
                <c:pt idx="2">
                  <c:v>42.9</c:v>
                </c:pt>
                <c:pt idx="3">
                  <c:v>62.9</c:v>
                </c:pt>
                <c:pt idx="4">
                  <c:v>72.88</c:v>
                </c:pt>
                <c:pt idx="5">
                  <c:v>100</c:v>
                </c:pt>
                <c:pt idx="6">
                  <c:v>150.34</c:v>
                </c:pt>
                <c:pt idx="7">
                  <c:v>163.66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DE-487B-B4D0-FC1FC5284AC3}"/>
            </c:ext>
          </c:extLst>
        </c:ser>
        <c:ser>
          <c:idx val="3"/>
          <c:order val="3"/>
          <c:tx>
            <c:strRef>
              <c:f>Datos!$U$10</c:f>
              <c:strCache>
                <c:ptCount val="1"/>
                <c:pt idx="0">
                  <c:v>Palencia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Datos!$V$6:$AC$6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Datos!$V$10:$AC$10</c:f>
              <c:numCache>
                <c:formatCode>General</c:formatCode>
                <c:ptCount val="8"/>
                <c:pt idx="0">
                  <c:v>5.43</c:v>
                </c:pt>
                <c:pt idx="1">
                  <c:v>9.42</c:v>
                </c:pt>
                <c:pt idx="2">
                  <c:v>10.19</c:v>
                </c:pt>
                <c:pt idx="3">
                  <c:v>18.510000000000002</c:v>
                </c:pt>
                <c:pt idx="4">
                  <c:v>28.12</c:v>
                </c:pt>
                <c:pt idx="5">
                  <c:v>41.35</c:v>
                </c:pt>
                <c:pt idx="6">
                  <c:v>60.44</c:v>
                </c:pt>
                <c:pt idx="7">
                  <c:v>70.33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DE-487B-B4D0-FC1FC5284AC3}"/>
            </c:ext>
          </c:extLst>
        </c:ser>
        <c:ser>
          <c:idx val="4"/>
          <c:order val="4"/>
          <c:tx>
            <c:strRef>
              <c:f>Datos!$U$11</c:f>
              <c:strCache>
                <c:ptCount val="1"/>
                <c:pt idx="0">
                  <c:v>Salamanca</c:v>
                </c:pt>
              </c:strCache>
            </c:strRef>
          </c:tx>
          <c:spPr>
            <a:ln w="28575" cap="sq">
              <a:solidFill>
                <a:schemeClr val="accent5"/>
              </a:solidFill>
              <a:miter lim="800000"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Datos!$V$6:$AC$6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Datos!$V$11:$AC$11</c:f>
              <c:numCache>
                <c:formatCode>General</c:formatCode>
                <c:ptCount val="8"/>
                <c:pt idx="0">
                  <c:v>560.04</c:v>
                </c:pt>
                <c:pt idx="1">
                  <c:v>569.4</c:v>
                </c:pt>
                <c:pt idx="2">
                  <c:v>582.99</c:v>
                </c:pt>
                <c:pt idx="3">
                  <c:v>653.71</c:v>
                </c:pt>
                <c:pt idx="4">
                  <c:v>711.57</c:v>
                </c:pt>
                <c:pt idx="5">
                  <c:v>666.41</c:v>
                </c:pt>
                <c:pt idx="6">
                  <c:v>670.9</c:v>
                </c:pt>
                <c:pt idx="7">
                  <c:v>617.69000000000005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6DE-487B-B4D0-FC1FC5284AC3}"/>
            </c:ext>
          </c:extLst>
        </c:ser>
        <c:ser>
          <c:idx val="5"/>
          <c:order val="5"/>
          <c:tx>
            <c:strRef>
              <c:f>Datos!$U$12</c:f>
              <c:strCache>
                <c:ptCount val="1"/>
                <c:pt idx="0">
                  <c:v>Segovia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Datos!$V$6:$AC$6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Datos!$V$12:$AC$12</c:f>
              <c:numCache>
                <c:formatCode>General</c:formatCode>
                <c:ptCount val="8"/>
                <c:pt idx="0">
                  <c:v>14.87</c:v>
                </c:pt>
                <c:pt idx="1">
                  <c:v>15.32</c:v>
                </c:pt>
                <c:pt idx="2">
                  <c:v>3.09</c:v>
                </c:pt>
                <c:pt idx="3">
                  <c:v>4.97</c:v>
                </c:pt>
                <c:pt idx="4">
                  <c:v>6.58</c:v>
                </c:pt>
                <c:pt idx="5">
                  <c:v>9.14</c:v>
                </c:pt>
                <c:pt idx="6">
                  <c:v>8.2799999999999994</c:v>
                </c:pt>
                <c:pt idx="7">
                  <c:v>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6DE-487B-B4D0-FC1FC5284AC3}"/>
            </c:ext>
          </c:extLst>
        </c:ser>
        <c:ser>
          <c:idx val="6"/>
          <c:order val="6"/>
          <c:tx>
            <c:strRef>
              <c:f>Datos!$U$13</c:f>
              <c:strCache>
                <c:ptCount val="1"/>
                <c:pt idx="0">
                  <c:v>Soria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Datos!$V$6:$AC$6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Datos!$V$13:$AC$13</c:f>
              <c:numCache>
                <c:formatCode>General</c:formatCode>
                <c:ptCount val="8"/>
                <c:pt idx="0">
                  <c:v>382.39</c:v>
                </c:pt>
                <c:pt idx="1">
                  <c:v>382.09</c:v>
                </c:pt>
                <c:pt idx="2">
                  <c:v>379.68</c:v>
                </c:pt>
                <c:pt idx="3">
                  <c:v>479.12</c:v>
                </c:pt>
                <c:pt idx="4">
                  <c:v>445.63</c:v>
                </c:pt>
                <c:pt idx="5">
                  <c:v>471.55</c:v>
                </c:pt>
                <c:pt idx="6">
                  <c:v>483.79</c:v>
                </c:pt>
                <c:pt idx="7">
                  <c:v>509.11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6DE-487B-B4D0-FC1FC5284AC3}"/>
            </c:ext>
          </c:extLst>
        </c:ser>
        <c:ser>
          <c:idx val="7"/>
          <c:order val="7"/>
          <c:tx>
            <c:strRef>
              <c:f>Datos!$U$14</c:f>
              <c:strCache>
                <c:ptCount val="1"/>
                <c:pt idx="0">
                  <c:v>Valladolid 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bevel/>
              <a:headEnd type="diamond"/>
              <a:tailEnd type="stealth"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Datos!$V$6:$AC$6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Datos!$V$14:$AC$14</c:f>
              <c:numCache>
                <c:formatCode>General</c:formatCode>
                <c:ptCount val="8"/>
                <c:pt idx="0">
                  <c:v>93.61</c:v>
                </c:pt>
                <c:pt idx="1">
                  <c:v>168.46</c:v>
                </c:pt>
                <c:pt idx="2">
                  <c:v>308.82</c:v>
                </c:pt>
                <c:pt idx="3">
                  <c:v>396.33</c:v>
                </c:pt>
                <c:pt idx="4">
                  <c:v>642.24</c:v>
                </c:pt>
                <c:pt idx="5">
                  <c:v>933.68</c:v>
                </c:pt>
                <c:pt idx="6" formatCode="#,##0.00">
                  <c:v>1102.68</c:v>
                </c:pt>
                <c:pt idx="7">
                  <c:v>1231.03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6DE-487B-B4D0-FC1FC5284AC3}"/>
            </c:ext>
          </c:extLst>
        </c:ser>
        <c:ser>
          <c:idx val="8"/>
          <c:order val="8"/>
          <c:tx>
            <c:strRef>
              <c:f>Datos!$U$15</c:f>
              <c:strCache>
                <c:ptCount val="1"/>
                <c:pt idx="0">
                  <c:v>Zamora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numRef>
              <c:f>Datos!$V$6:$AC$6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Datos!$V$15:$AC$15</c:f>
              <c:numCache>
                <c:formatCode>General</c:formatCode>
                <c:ptCount val="8"/>
                <c:pt idx="0">
                  <c:v>68.97</c:v>
                </c:pt>
                <c:pt idx="1">
                  <c:v>142.97</c:v>
                </c:pt>
                <c:pt idx="2">
                  <c:v>250.12</c:v>
                </c:pt>
                <c:pt idx="3">
                  <c:v>392.05</c:v>
                </c:pt>
                <c:pt idx="4">
                  <c:v>476.99</c:v>
                </c:pt>
                <c:pt idx="5">
                  <c:v>539.27</c:v>
                </c:pt>
                <c:pt idx="6">
                  <c:v>619.77</c:v>
                </c:pt>
                <c:pt idx="7">
                  <c:v>682.52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6DE-487B-B4D0-FC1FC5284A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4109055"/>
        <c:axId val="726356975"/>
      </c:lineChart>
      <c:catAx>
        <c:axId val="844109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26356975"/>
        <c:crosses val="autoZero"/>
        <c:auto val="1"/>
        <c:lblAlgn val="ctr"/>
        <c:lblOffset val="100"/>
        <c:noMultiLvlLbl val="0"/>
      </c:catAx>
      <c:valAx>
        <c:axId val="726356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44109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260099879053682"/>
          <c:y val="0.20177397918747478"/>
          <c:w val="0.17876078827207287"/>
          <c:h val="0.613029442241468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/>
            </a:pPr>
            <a:r>
              <a:rPr lang="en-US" sz="2800" dirty="0" err="1">
                <a:solidFill>
                  <a:srgbClr val="FF6600"/>
                </a:solidFill>
              </a:rPr>
              <a:t>Producción</a:t>
            </a:r>
            <a:r>
              <a:rPr lang="en-US" sz="2800" dirty="0">
                <a:solidFill>
                  <a:srgbClr val="FF6600"/>
                </a:solidFill>
              </a:rPr>
              <a:t> </a:t>
            </a:r>
            <a:r>
              <a:rPr lang="en-US" sz="2800" dirty="0" err="1">
                <a:solidFill>
                  <a:srgbClr val="FF6600"/>
                </a:solidFill>
              </a:rPr>
              <a:t>variedades</a:t>
            </a:r>
            <a:endParaRPr lang="en-US" sz="2800" dirty="0">
              <a:solidFill>
                <a:srgbClr val="FF6600"/>
              </a:solidFill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'Datos estadística variedades '!$B$25</c:f>
              <c:strCache>
                <c:ptCount val="1"/>
                <c:pt idx="0">
                  <c:v>Arbosana</c:v>
                </c:pt>
              </c:strCache>
            </c:strRef>
          </c:tx>
          <c:cat>
            <c:numRef>
              <c:f>'Datos estadística variedades '!$C$24:$G$24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'Datos estadística variedades '!$C$25:$G$25</c:f>
              <c:numCache>
                <c:formatCode>0</c:formatCode>
                <c:ptCount val="5"/>
                <c:pt idx="0">
                  <c:v>1370.1215756506242</c:v>
                </c:pt>
                <c:pt idx="1">
                  <c:v>5516.7204351282053</c:v>
                </c:pt>
                <c:pt idx="2">
                  <c:v>7048.4730620865739</c:v>
                </c:pt>
                <c:pt idx="3">
                  <c:v>6503.6187419784956</c:v>
                </c:pt>
                <c:pt idx="4">
                  <c:v>13249.160247401249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D5-4142-B984-B6BA627E8473}"/>
            </c:ext>
          </c:extLst>
        </c:ser>
        <c:ser>
          <c:idx val="1"/>
          <c:order val="1"/>
          <c:tx>
            <c:strRef>
              <c:f>'Datos estadística variedades '!$B$26</c:f>
              <c:strCache>
                <c:ptCount val="1"/>
                <c:pt idx="0">
                  <c:v>Arbequina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'Datos estadística variedades '!$C$24:$G$24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'Datos estadística variedades '!$C$26:$G$26</c:f>
              <c:numCache>
                <c:formatCode>0</c:formatCode>
                <c:ptCount val="5"/>
                <c:pt idx="0">
                  <c:v>1630</c:v>
                </c:pt>
                <c:pt idx="1">
                  <c:v>5814.6504281117986</c:v>
                </c:pt>
                <c:pt idx="2">
                  <c:v>6202.8166384126989</c:v>
                </c:pt>
                <c:pt idx="3">
                  <c:v>13825</c:v>
                </c:pt>
                <c:pt idx="4">
                  <c:v>10996.547526341305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D5-4142-B984-B6BA627E8473}"/>
            </c:ext>
          </c:extLst>
        </c:ser>
        <c:ser>
          <c:idx val="3"/>
          <c:order val="2"/>
          <c:tx>
            <c:strRef>
              <c:f>'Datos estadística variedades '!$B$28</c:f>
              <c:strCache>
                <c:ptCount val="1"/>
                <c:pt idx="0">
                  <c:v>Arroniz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cat>
            <c:numRef>
              <c:f>'Datos estadística variedades '!$C$24:$G$24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'Datos estadística variedades '!$C$28:$G$28</c:f>
              <c:numCache>
                <c:formatCode>0</c:formatCode>
                <c:ptCount val="5"/>
                <c:pt idx="0">
                  <c:v>2398.6404594486535</c:v>
                </c:pt>
                <c:pt idx="1">
                  <c:v>3991.6005757777784</c:v>
                </c:pt>
                <c:pt idx="2">
                  <c:v>7946.1803401868929</c:v>
                </c:pt>
                <c:pt idx="3">
                  <c:v>9405.2859209626204</c:v>
                </c:pt>
                <c:pt idx="4">
                  <c:v>14005.103085225224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D5-4142-B984-B6BA627E8473}"/>
            </c:ext>
          </c:extLst>
        </c:ser>
        <c:ser>
          <c:idx val="4"/>
          <c:order val="3"/>
          <c:tx>
            <c:strRef>
              <c:f>'Datos estadística variedades '!$B$29</c:f>
              <c:strCache>
                <c:ptCount val="1"/>
                <c:pt idx="0">
                  <c:v>Cornicabra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'Datos estadística variedades '!$C$24:$G$24</c:f>
              <c:numCache>
                <c:formatCode>General</c:formatCod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</c:numCache>
            </c:numRef>
          </c:cat>
          <c:val>
            <c:numRef>
              <c:f>'Datos estadística variedades '!$C$29:$G$29</c:f>
              <c:numCache>
                <c:formatCode>0</c:formatCode>
                <c:ptCount val="5"/>
                <c:pt idx="0">
                  <c:v>2271.8409634259256</c:v>
                </c:pt>
                <c:pt idx="1">
                  <c:v>1917.2260566666666</c:v>
                </c:pt>
                <c:pt idx="2">
                  <c:v>5928.1840545165951</c:v>
                </c:pt>
                <c:pt idx="3">
                  <c:v>2009.7502917388167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8D5-4142-B984-B6BA627E8473}"/>
            </c:ext>
          </c:extLst>
        </c:ser>
        <c:ser>
          <c:idx val="5"/>
          <c:order val="4"/>
          <c:tx>
            <c:strRef>
              <c:f>'Datos estadística variedades '!$B$30</c:f>
              <c:strCache>
                <c:ptCount val="1"/>
                <c:pt idx="0">
                  <c:v>Manzanilla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'Datos estadística variedades '!$C$30:$G$30</c:f>
              <c:numCache>
                <c:formatCode>0</c:formatCode>
                <c:ptCount val="5"/>
                <c:pt idx="0">
                  <c:v>5405.7828173160169</c:v>
                </c:pt>
                <c:pt idx="1">
                  <c:v>3306.2520429862911</c:v>
                </c:pt>
                <c:pt idx="2">
                  <c:v>7893.0892446738217</c:v>
                </c:pt>
                <c:pt idx="3">
                  <c:v>10885.283717349344</c:v>
                </c:pt>
                <c:pt idx="4">
                  <c:v>11590.18230434834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8D5-4142-B984-B6BA627E8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514240"/>
        <c:axId val="79516416"/>
      </c:lineChart>
      <c:catAx>
        <c:axId val="7951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s-ES"/>
          </a:p>
        </c:txPr>
        <c:crossAx val="79516416"/>
        <c:crosses val="autoZero"/>
        <c:auto val="1"/>
        <c:lblAlgn val="ctr"/>
        <c:lblOffset val="100"/>
        <c:noMultiLvlLbl val="0"/>
      </c:catAx>
      <c:valAx>
        <c:axId val="795164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Kg/h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s-ES"/>
          </a:p>
        </c:txPr>
        <c:crossAx val="79514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327220398934638"/>
          <c:y val="0.36667164112974243"/>
          <c:w val="0.20719432075114777"/>
          <c:h val="0.38711977044873552"/>
        </c:manualLayout>
      </c:layout>
      <c:overlay val="0"/>
      <c:txPr>
        <a:bodyPr/>
        <a:lstStyle/>
        <a:p>
          <a:pPr>
            <a:defRPr sz="18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 b="1"/>
            </a:pPr>
            <a:r>
              <a:rPr lang="en-US" sz="2800" b="1" dirty="0" err="1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Rendimiento</a:t>
            </a:r>
            <a:r>
              <a:rPr lang="en-US" sz="2800" b="1" baseline="0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2800" b="1" baseline="0" dirty="0" err="1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variedades</a:t>
            </a:r>
            <a:endParaRPr lang="en-US" sz="28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7633140664682478"/>
          <c:y val="4.024864208475769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225301477223778"/>
          <c:y val="0.12198900752187999"/>
          <c:w val="0.72166360170507371"/>
          <c:h val="0.78397787590882728"/>
        </c:manualLayout>
      </c:layout>
      <c:lineChart>
        <c:grouping val="standard"/>
        <c:varyColors val="0"/>
        <c:ser>
          <c:idx val="0"/>
          <c:order val="0"/>
          <c:tx>
            <c:strRef>
              <c:f>'Datos estadística variedades '!$E$55</c:f>
              <c:strCache>
                <c:ptCount val="1"/>
                <c:pt idx="0">
                  <c:v>Arbosana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marker>
            <c:spPr>
              <a:ln>
                <a:solidFill>
                  <a:srgbClr val="CC6600"/>
                </a:solidFill>
              </a:ln>
            </c:spPr>
          </c:marker>
          <c:cat>
            <c:numRef>
              <c:f>'Datos estadística variedades '!$F$54:$I$54</c:f>
              <c:numCache>
                <c:formatCode>0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'Datos estadística variedades '!$F$55:$I$55</c:f>
              <c:numCache>
                <c:formatCode>0</c:formatCode>
                <c:ptCount val="4"/>
                <c:pt idx="0">
                  <c:v>14.288888888888888</c:v>
                </c:pt>
                <c:pt idx="1">
                  <c:v>15.378888888888888</c:v>
                </c:pt>
                <c:pt idx="2">
                  <c:v>13.409999999999998</c:v>
                </c:pt>
                <c:pt idx="3">
                  <c:v>14.391111111111108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82-4B02-BB8E-F5B5250FA31B}"/>
            </c:ext>
          </c:extLst>
        </c:ser>
        <c:ser>
          <c:idx val="1"/>
          <c:order val="1"/>
          <c:tx>
            <c:strRef>
              <c:f>'Datos estadística variedades '!$E$56</c:f>
              <c:strCache>
                <c:ptCount val="1"/>
                <c:pt idx="0">
                  <c:v>Arbequina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'Datos estadística variedades '!$F$54:$I$54</c:f>
              <c:numCache>
                <c:formatCode>0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'Datos estadística variedades '!$F$56:$I$56</c:f>
              <c:numCache>
                <c:formatCode>0</c:formatCode>
                <c:ptCount val="4"/>
                <c:pt idx="0">
                  <c:v>16.689999999999998</c:v>
                </c:pt>
                <c:pt idx="1">
                  <c:v>15.735000000000001</c:v>
                </c:pt>
                <c:pt idx="2">
                  <c:v>14.803333333333333</c:v>
                </c:pt>
                <c:pt idx="3">
                  <c:v>15.266666666666667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82-4B02-BB8E-F5B5250FA31B}"/>
            </c:ext>
          </c:extLst>
        </c:ser>
        <c:ser>
          <c:idx val="2"/>
          <c:order val="2"/>
          <c:tx>
            <c:strRef>
              <c:f>'Datos estadística variedades '!$E$57</c:f>
              <c:strCache>
                <c:ptCount val="1"/>
                <c:pt idx="0">
                  <c:v>Arroniz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x"/>
            <c:size val="7"/>
            <c:spPr>
              <a:ln>
                <a:solidFill>
                  <a:srgbClr val="7030A0"/>
                </a:solidFill>
              </a:ln>
            </c:spPr>
          </c:marker>
          <c:cat>
            <c:numRef>
              <c:f>'Datos estadística variedades '!$F$54:$I$54</c:f>
              <c:numCache>
                <c:formatCode>0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'Datos estadística variedades '!$F$57:$I$57</c:f>
              <c:numCache>
                <c:formatCode>0</c:formatCode>
                <c:ptCount val="4"/>
                <c:pt idx="0">
                  <c:v>18</c:v>
                </c:pt>
                <c:pt idx="1">
                  <c:v>15.045555555555559</c:v>
                </c:pt>
                <c:pt idx="2">
                  <c:v>14.898888888888889</c:v>
                </c:pt>
                <c:pt idx="3">
                  <c:v>15.534444444444444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182-4B02-BB8E-F5B5250FA31B}"/>
            </c:ext>
          </c:extLst>
        </c:ser>
        <c:ser>
          <c:idx val="3"/>
          <c:order val="3"/>
          <c:tx>
            <c:strRef>
              <c:f>'Datos estadística variedades '!$E$58</c:f>
              <c:strCache>
                <c:ptCount val="1"/>
                <c:pt idx="0">
                  <c:v>Cornicabra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star"/>
            <c:size val="7"/>
            <c:spPr>
              <a:ln>
                <a:solidFill>
                  <a:schemeClr val="accent5"/>
                </a:solidFill>
              </a:ln>
            </c:spPr>
          </c:marker>
          <c:cat>
            <c:numRef>
              <c:f>'Datos estadística variedades '!$F$54:$I$54</c:f>
              <c:numCache>
                <c:formatCode>0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'Datos estadística variedades '!$F$58:$I$58</c:f>
              <c:numCache>
                <c:formatCode>0</c:formatCode>
                <c:ptCount val="4"/>
                <c:pt idx="0">
                  <c:v>17</c:v>
                </c:pt>
                <c:pt idx="1">
                  <c:v>15.24</c:v>
                </c:pt>
                <c:pt idx="2">
                  <c:v>13.9575</c:v>
                </c:pt>
                <c:pt idx="3">
                  <c:v>14.724444444444446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182-4B02-BB8E-F5B5250FA31B}"/>
            </c:ext>
          </c:extLst>
        </c:ser>
        <c:ser>
          <c:idx val="4"/>
          <c:order val="4"/>
          <c:tx>
            <c:strRef>
              <c:f>'Datos estadística variedades '!$E$59</c:f>
              <c:strCache>
                <c:ptCount val="1"/>
                <c:pt idx="0">
                  <c:v>Manzanilla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cat>
            <c:numRef>
              <c:f>'Datos estadística variedades '!$F$54:$I$54</c:f>
              <c:numCache>
                <c:formatCode>0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'Datos estadística variedades '!$F$59:$I$59</c:f>
              <c:numCache>
                <c:formatCode>0</c:formatCode>
                <c:ptCount val="4"/>
                <c:pt idx="0">
                  <c:v>12</c:v>
                </c:pt>
                <c:pt idx="1">
                  <c:v>10.652222222222223</c:v>
                </c:pt>
                <c:pt idx="2">
                  <c:v>10.745555555555557</c:v>
                </c:pt>
                <c:pt idx="3">
                  <c:v>10.02222222222222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182-4B02-BB8E-F5B5250FA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548800"/>
        <c:axId val="79550720"/>
      </c:lineChart>
      <c:catAx>
        <c:axId val="7954880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s-ES"/>
          </a:p>
        </c:txPr>
        <c:crossAx val="79550720"/>
        <c:crosses val="autoZero"/>
        <c:auto val="1"/>
        <c:lblAlgn val="ctr"/>
        <c:lblOffset val="100"/>
        <c:noMultiLvlLbl val="0"/>
      </c:catAx>
      <c:valAx>
        <c:axId val="79550720"/>
        <c:scaling>
          <c:orientation val="minMax"/>
          <c:max val="18"/>
          <c:min val="8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%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s-ES"/>
          </a:p>
        </c:txPr>
        <c:crossAx val="79548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48565481039002"/>
          <c:y val="0.36240845569979424"/>
          <c:w val="0.18684767852294326"/>
          <c:h val="0.41858608214513732"/>
        </c:manualLayout>
      </c:layout>
      <c:overlay val="0"/>
      <c:txPr>
        <a:bodyPr/>
        <a:lstStyle/>
        <a:p>
          <a:pPr>
            <a:defRPr sz="18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78410F-A4A4-4095-9AEE-9C95269D71C7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005E916-EB7A-4999-99C6-6E95F778AE17}">
      <dgm:prSet phldrT="[Texto]"/>
      <dgm:spPr>
        <a:solidFill>
          <a:schemeClr val="bg2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Cultivos alternativos</a:t>
          </a:r>
        </a:p>
      </dgm:t>
    </dgm:pt>
    <dgm:pt modelId="{92A541F9-16FB-4448-9FD5-26E84081B9A7}" type="parTrans" cxnId="{DEC957FC-C580-45F5-BF03-6823EC46F9CA}">
      <dgm:prSet/>
      <dgm:spPr/>
      <dgm:t>
        <a:bodyPr/>
        <a:lstStyle/>
        <a:p>
          <a:endParaRPr lang="es-ES"/>
        </a:p>
      </dgm:t>
    </dgm:pt>
    <dgm:pt modelId="{90942DA1-2067-4765-B6E8-7462EDA5A73E}" type="sibTrans" cxnId="{DEC957FC-C580-45F5-BF03-6823EC46F9CA}">
      <dgm:prSet/>
      <dgm:spPr/>
      <dgm:t>
        <a:bodyPr/>
        <a:lstStyle/>
        <a:p>
          <a:endParaRPr lang="es-ES"/>
        </a:p>
      </dgm:t>
    </dgm:pt>
    <dgm:pt modelId="{806794CA-345B-438F-9905-43CEECCE7115}">
      <dgm:prSet phldrT="[Texto]"/>
      <dgm:spPr>
        <a:solidFill>
          <a:schemeClr val="bg2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Condicionantes climáticos</a:t>
          </a:r>
        </a:p>
      </dgm:t>
    </dgm:pt>
    <dgm:pt modelId="{5C428E2A-AEDA-456B-B774-1B77C12C81BE}" type="parTrans" cxnId="{10922A78-1D96-4FC8-A1F3-C6CDACFC9954}">
      <dgm:prSet/>
      <dgm:spPr/>
      <dgm:t>
        <a:bodyPr/>
        <a:lstStyle/>
        <a:p>
          <a:endParaRPr lang="es-ES"/>
        </a:p>
      </dgm:t>
    </dgm:pt>
    <dgm:pt modelId="{54148A04-4EF7-44D1-AB3B-3AA7FFB49160}" type="sibTrans" cxnId="{10922A78-1D96-4FC8-A1F3-C6CDACFC9954}">
      <dgm:prSet/>
      <dgm:spPr/>
      <dgm:t>
        <a:bodyPr/>
        <a:lstStyle/>
        <a:p>
          <a:endParaRPr lang="es-ES"/>
        </a:p>
      </dgm:t>
    </dgm:pt>
    <dgm:pt modelId="{DF215C90-2422-4803-8455-89835BCAC98E}">
      <dgm:prSet phldrT="[Texto]"/>
      <dgm:spPr>
        <a:solidFill>
          <a:schemeClr val="bg2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Nutrición</a:t>
          </a:r>
        </a:p>
      </dgm:t>
    </dgm:pt>
    <dgm:pt modelId="{7E96B147-68E3-486C-A605-4796E581DEC7}" type="parTrans" cxnId="{ED2E590D-02DA-42E1-AA96-878CBE31315B}">
      <dgm:prSet/>
      <dgm:spPr/>
      <dgm:t>
        <a:bodyPr/>
        <a:lstStyle/>
        <a:p>
          <a:endParaRPr lang="es-ES"/>
        </a:p>
      </dgm:t>
    </dgm:pt>
    <dgm:pt modelId="{C7626E91-28C7-4072-917D-8E798D87EC87}" type="sibTrans" cxnId="{ED2E590D-02DA-42E1-AA96-878CBE31315B}">
      <dgm:prSet/>
      <dgm:spPr/>
      <dgm:t>
        <a:bodyPr/>
        <a:lstStyle/>
        <a:p>
          <a:endParaRPr lang="es-ES"/>
        </a:p>
      </dgm:t>
    </dgm:pt>
    <dgm:pt modelId="{CFEFA442-BB73-4808-BB9C-9871B0886019}">
      <dgm:prSet phldrT="[Texto]"/>
      <dgm:spPr>
        <a:solidFill>
          <a:schemeClr val="bg2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Política europea</a:t>
          </a:r>
        </a:p>
      </dgm:t>
    </dgm:pt>
    <dgm:pt modelId="{BFCC9AE6-8804-41AF-A2B3-28D66D361B1B}" type="parTrans" cxnId="{60D62F65-A73C-47D6-B0C7-C51A699E53FF}">
      <dgm:prSet/>
      <dgm:spPr/>
      <dgm:t>
        <a:bodyPr/>
        <a:lstStyle/>
        <a:p>
          <a:endParaRPr lang="es-ES"/>
        </a:p>
      </dgm:t>
    </dgm:pt>
    <dgm:pt modelId="{05D6DA0E-5953-4C40-B325-ACED31105251}" type="sibTrans" cxnId="{60D62F65-A73C-47D6-B0C7-C51A699E53FF}">
      <dgm:prSet/>
      <dgm:spPr/>
      <dgm:t>
        <a:bodyPr/>
        <a:lstStyle/>
        <a:p>
          <a:endParaRPr lang="es-ES"/>
        </a:p>
      </dgm:t>
    </dgm:pt>
    <dgm:pt modelId="{C0743976-E5F8-4285-8C15-AE3E509172E5}">
      <dgm:prSet phldrT="[Texto]"/>
      <dgm:spPr>
        <a:solidFill>
          <a:schemeClr val="bg2"/>
        </a:solidFill>
      </dgm:spPr>
      <dgm:t>
        <a:bodyPr/>
        <a:lstStyle/>
        <a:p>
          <a:r>
            <a:rPr lang="es-ES" dirty="0">
              <a:solidFill>
                <a:schemeClr val="tx1"/>
              </a:solidFill>
            </a:rPr>
            <a:t>Mercado de frutos secos</a:t>
          </a:r>
        </a:p>
      </dgm:t>
    </dgm:pt>
    <dgm:pt modelId="{CAF5D8D4-7763-4E4A-96E9-09D6490CF2A4}" type="parTrans" cxnId="{B503CE6D-1A0D-4EDD-BC51-97B2068F27DE}">
      <dgm:prSet/>
      <dgm:spPr/>
      <dgm:t>
        <a:bodyPr/>
        <a:lstStyle/>
        <a:p>
          <a:endParaRPr lang="es-ES"/>
        </a:p>
      </dgm:t>
    </dgm:pt>
    <dgm:pt modelId="{32DAE5D2-BE52-4B27-A477-E888E2CFC19A}" type="sibTrans" cxnId="{B503CE6D-1A0D-4EDD-BC51-97B2068F27DE}">
      <dgm:prSet/>
      <dgm:spPr/>
      <dgm:t>
        <a:bodyPr/>
        <a:lstStyle/>
        <a:p>
          <a:endParaRPr lang="es-ES"/>
        </a:p>
      </dgm:t>
    </dgm:pt>
    <dgm:pt modelId="{74D15C26-8142-407C-BB62-4501A7D46D98}" type="pres">
      <dgm:prSet presAssocID="{A878410F-A4A4-4095-9AEE-9C95269D71C7}" presName="cycle" presStyleCnt="0">
        <dgm:presLayoutVars>
          <dgm:dir/>
          <dgm:resizeHandles val="exact"/>
        </dgm:presLayoutVars>
      </dgm:prSet>
      <dgm:spPr/>
    </dgm:pt>
    <dgm:pt modelId="{78EC886C-37F0-43F3-99DD-8B22093C26BF}" type="pres">
      <dgm:prSet presAssocID="{B005E916-EB7A-4999-99C6-6E95F778AE17}" presName="node" presStyleLbl="node1" presStyleIdx="0" presStyleCnt="5">
        <dgm:presLayoutVars>
          <dgm:bulletEnabled val="1"/>
        </dgm:presLayoutVars>
      </dgm:prSet>
      <dgm:spPr/>
    </dgm:pt>
    <dgm:pt modelId="{6E311AD9-3F5F-4B2F-9FC6-E65B9B14F3E3}" type="pres">
      <dgm:prSet presAssocID="{B005E916-EB7A-4999-99C6-6E95F778AE17}" presName="spNode" presStyleCnt="0"/>
      <dgm:spPr/>
    </dgm:pt>
    <dgm:pt modelId="{49264FC5-9AD5-4FA5-BCB1-4784F8D30297}" type="pres">
      <dgm:prSet presAssocID="{90942DA1-2067-4765-B6E8-7462EDA5A73E}" presName="sibTrans" presStyleLbl="sibTrans1D1" presStyleIdx="0" presStyleCnt="5"/>
      <dgm:spPr/>
    </dgm:pt>
    <dgm:pt modelId="{EC47610E-39C8-407C-97D4-87CF853CBDBA}" type="pres">
      <dgm:prSet presAssocID="{806794CA-345B-438F-9905-43CEECCE7115}" presName="node" presStyleLbl="node1" presStyleIdx="1" presStyleCnt="5">
        <dgm:presLayoutVars>
          <dgm:bulletEnabled val="1"/>
        </dgm:presLayoutVars>
      </dgm:prSet>
      <dgm:spPr/>
    </dgm:pt>
    <dgm:pt modelId="{F4585297-CDDF-4806-BF54-F5D16F5BC063}" type="pres">
      <dgm:prSet presAssocID="{806794CA-345B-438F-9905-43CEECCE7115}" presName="spNode" presStyleCnt="0"/>
      <dgm:spPr/>
    </dgm:pt>
    <dgm:pt modelId="{B0DD67F0-4487-4B59-A399-64710CAB0078}" type="pres">
      <dgm:prSet presAssocID="{54148A04-4EF7-44D1-AB3B-3AA7FFB49160}" presName="sibTrans" presStyleLbl="sibTrans1D1" presStyleIdx="1" presStyleCnt="5"/>
      <dgm:spPr/>
    </dgm:pt>
    <dgm:pt modelId="{52CF6C3D-35F6-47C1-9B93-02544E60A6BE}" type="pres">
      <dgm:prSet presAssocID="{DF215C90-2422-4803-8455-89835BCAC98E}" presName="node" presStyleLbl="node1" presStyleIdx="2" presStyleCnt="5">
        <dgm:presLayoutVars>
          <dgm:bulletEnabled val="1"/>
        </dgm:presLayoutVars>
      </dgm:prSet>
      <dgm:spPr/>
    </dgm:pt>
    <dgm:pt modelId="{0F50F31B-1F7D-4659-81F9-9081B9883B0F}" type="pres">
      <dgm:prSet presAssocID="{DF215C90-2422-4803-8455-89835BCAC98E}" presName="spNode" presStyleCnt="0"/>
      <dgm:spPr/>
    </dgm:pt>
    <dgm:pt modelId="{B9EB6F29-0AB2-4740-B6F8-ECEBFBB241EC}" type="pres">
      <dgm:prSet presAssocID="{C7626E91-28C7-4072-917D-8E798D87EC87}" presName="sibTrans" presStyleLbl="sibTrans1D1" presStyleIdx="2" presStyleCnt="5"/>
      <dgm:spPr/>
    </dgm:pt>
    <dgm:pt modelId="{3055B2C5-F733-4036-A048-55767A019C16}" type="pres">
      <dgm:prSet presAssocID="{CFEFA442-BB73-4808-BB9C-9871B0886019}" presName="node" presStyleLbl="node1" presStyleIdx="3" presStyleCnt="5">
        <dgm:presLayoutVars>
          <dgm:bulletEnabled val="1"/>
        </dgm:presLayoutVars>
      </dgm:prSet>
      <dgm:spPr/>
    </dgm:pt>
    <dgm:pt modelId="{AC094FC1-7618-449D-AA3F-0E1036E104DF}" type="pres">
      <dgm:prSet presAssocID="{CFEFA442-BB73-4808-BB9C-9871B0886019}" presName="spNode" presStyleCnt="0"/>
      <dgm:spPr/>
    </dgm:pt>
    <dgm:pt modelId="{923003C9-5803-4005-AA36-7B0BCDAB048A}" type="pres">
      <dgm:prSet presAssocID="{05D6DA0E-5953-4C40-B325-ACED31105251}" presName="sibTrans" presStyleLbl="sibTrans1D1" presStyleIdx="3" presStyleCnt="5"/>
      <dgm:spPr/>
    </dgm:pt>
    <dgm:pt modelId="{4329CC1A-6919-4DF5-B116-1044146B2584}" type="pres">
      <dgm:prSet presAssocID="{C0743976-E5F8-4285-8C15-AE3E509172E5}" presName="node" presStyleLbl="node1" presStyleIdx="4" presStyleCnt="5">
        <dgm:presLayoutVars>
          <dgm:bulletEnabled val="1"/>
        </dgm:presLayoutVars>
      </dgm:prSet>
      <dgm:spPr/>
    </dgm:pt>
    <dgm:pt modelId="{4D31EC3C-702C-46B0-A563-7BBE34394074}" type="pres">
      <dgm:prSet presAssocID="{C0743976-E5F8-4285-8C15-AE3E509172E5}" presName="spNode" presStyleCnt="0"/>
      <dgm:spPr/>
    </dgm:pt>
    <dgm:pt modelId="{5251118F-44F8-4FC6-BC5B-65F67514617F}" type="pres">
      <dgm:prSet presAssocID="{32DAE5D2-BE52-4B27-A477-E888E2CFC19A}" presName="sibTrans" presStyleLbl="sibTrans1D1" presStyleIdx="4" presStyleCnt="5"/>
      <dgm:spPr/>
    </dgm:pt>
  </dgm:ptLst>
  <dgm:cxnLst>
    <dgm:cxn modelId="{ED2E590D-02DA-42E1-AA96-878CBE31315B}" srcId="{A878410F-A4A4-4095-9AEE-9C95269D71C7}" destId="{DF215C90-2422-4803-8455-89835BCAC98E}" srcOrd="2" destOrd="0" parTransId="{7E96B147-68E3-486C-A605-4796E581DEC7}" sibTransId="{C7626E91-28C7-4072-917D-8E798D87EC87}"/>
    <dgm:cxn modelId="{A2F3CA15-F956-4321-A261-B7A57F364606}" type="presOf" srcId="{DF215C90-2422-4803-8455-89835BCAC98E}" destId="{52CF6C3D-35F6-47C1-9B93-02544E60A6BE}" srcOrd="0" destOrd="0" presId="urn:microsoft.com/office/officeart/2005/8/layout/cycle6"/>
    <dgm:cxn modelId="{1960105B-AF60-4D68-9927-983B996F8656}" type="presOf" srcId="{54148A04-4EF7-44D1-AB3B-3AA7FFB49160}" destId="{B0DD67F0-4487-4B59-A399-64710CAB0078}" srcOrd="0" destOrd="0" presId="urn:microsoft.com/office/officeart/2005/8/layout/cycle6"/>
    <dgm:cxn modelId="{60D62F65-A73C-47D6-B0C7-C51A699E53FF}" srcId="{A878410F-A4A4-4095-9AEE-9C95269D71C7}" destId="{CFEFA442-BB73-4808-BB9C-9871B0886019}" srcOrd="3" destOrd="0" parTransId="{BFCC9AE6-8804-41AF-A2B3-28D66D361B1B}" sibTransId="{05D6DA0E-5953-4C40-B325-ACED31105251}"/>
    <dgm:cxn modelId="{6523FB4B-A36A-4302-BA7C-61625677455F}" type="presOf" srcId="{A878410F-A4A4-4095-9AEE-9C95269D71C7}" destId="{74D15C26-8142-407C-BB62-4501A7D46D98}" srcOrd="0" destOrd="0" presId="urn:microsoft.com/office/officeart/2005/8/layout/cycle6"/>
    <dgm:cxn modelId="{B503CE6D-1A0D-4EDD-BC51-97B2068F27DE}" srcId="{A878410F-A4A4-4095-9AEE-9C95269D71C7}" destId="{C0743976-E5F8-4285-8C15-AE3E509172E5}" srcOrd="4" destOrd="0" parTransId="{CAF5D8D4-7763-4E4A-96E9-09D6490CF2A4}" sibTransId="{32DAE5D2-BE52-4B27-A477-E888E2CFC19A}"/>
    <dgm:cxn modelId="{FC4F4277-8D7C-46D9-BC07-7AD402AFC949}" type="presOf" srcId="{B005E916-EB7A-4999-99C6-6E95F778AE17}" destId="{78EC886C-37F0-43F3-99DD-8B22093C26BF}" srcOrd="0" destOrd="0" presId="urn:microsoft.com/office/officeart/2005/8/layout/cycle6"/>
    <dgm:cxn modelId="{10922A78-1D96-4FC8-A1F3-C6CDACFC9954}" srcId="{A878410F-A4A4-4095-9AEE-9C95269D71C7}" destId="{806794CA-345B-438F-9905-43CEECCE7115}" srcOrd="1" destOrd="0" parTransId="{5C428E2A-AEDA-456B-B774-1B77C12C81BE}" sibTransId="{54148A04-4EF7-44D1-AB3B-3AA7FFB49160}"/>
    <dgm:cxn modelId="{179A5B91-A31F-4D78-BDED-FE986C81D5E3}" type="presOf" srcId="{32DAE5D2-BE52-4B27-A477-E888E2CFC19A}" destId="{5251118F-44F8-4FC6-BC5B-65F67514617F}" srcOrd="0" destOrd="0" presId="urn:microsoft.com/office/officeart/2005/8/layout/cycle6"/>
    <dgm:cxn modelId="{015DF097-A35F-4289-A234-990315BD33CF}" type="presOf" srcId="{CFEFA442-BB73-4808-BB9C-9871B0886019}" destId="{3055B2C5-F733-4036-A048-55767A019C16}" srcOrd="0" destOrd="0" presId="urn:microsoft.com/office/officeart/2005/8/layout/cycle6"/>
    <dgm:cxn modelId="{A10C20A5-11DD-4D0C-B6A5-EA835160AAC7}" type="presOf" srcId="{05D6DA0E-5953-4C40-B325-ACED31105251}" destId="{923003C9-5803-4005-AA36-7B0BCDAB048A}" srcOrd="0" destOrd="0" presId="urn:microsoft.com/office/officeart/2005/8/layout/cycle6"/>
    <dgm:cxn modelId="{846DBBB0-1A6E-4474-B4C2-38D906D410ED}" type="presOf" srcId="{C0743976-E5F8-4285-8C15-AE3E509172E5}" destId="{4329CC1A-6919-4DF5-B116-1044146B2584}" srcOrd="0" destOrd="0" presId="urn:microsoft.com/office/officeart/2005/8/layout/cycle6"/>
    <dgm:cxn modelId="{7C7EC6B6-877A-41CE-B463-74B9901A08E6}" type="presOf" srcId="{806794CA-345B-438F-9905-43CEECCE7115}" destId="{EC47610E-39C8-407C-97D4-87CF853CBDBA}" srcOrd="0" destOrd="0" presId="urn:microsoft.com/office/officeart/2005/8/layout/cycle6"/>
    <dgm:cxn modelId="{11311BCA-FBD9-4F88-ACBC-77DB0F4831F2}" type="presOf" srcId="{C7626E91-28C7-4072-917D-8E798D87EC87}" destId="{B9EB6F29-0AB2-4740-B6F8-ECEBFBB241EC}" srcOrd="0" destOrd="0" presId="urn:microsoft.com/office/officeart/2005/8/layout/cycle6"/>
    <dgm:cxn modelId="{406D6ED2-8D51-422E-BE05-D6107DB3F215}" type="presOf" srcId="{90942DA1-2067-4765-B6E8-7462EDA5A73E}" destId="{49264FC5-9AD5-4FA5-BCB1-4784F8D30297}" srcOrd="0" destOrd="0" presId="urn:microsoft.com/office/officeart/2005/8/layout/cycle6"/>
    <dgm:cxn modelId="{DEC957FC-C580-45F5-BF03-6823EC46F9CA}" srcId="{A878410F-A4A4-4095-9AEE-9C95269D71C7}" destId="{B005E916-EB7A-4999-99C6-6E95F778AE17}" srcOrd="0" destOrd="0" parTransId="{92A541F9-16FB-4448-9FD5-26E84081B9A7}" sibTransId="{90942DA1-2067-4765-B6E8-7462EDA5A73E}"/>
    <dgm:cxn modelId="{0954154D-266E-46D9-9C8C-E5E916DF8029}" type="presParOf" srcId="{74D15C26-8142-407C-BB62-4501A7D46D98}" destId="{78EC886C-37F0-43F3-99DD-8B22093C26BF}" srcOrd="0" destOrd="0" presId="urn:microsoft.com/office/officeart/2005/8/layout/cycle6"/>
    <dgm:cxn modelId="{CDE19279-6B78-4241-B694-C11995450808}" type="presParOf" srcId="{74D15C26-8142-407C-BB62-4501A7D46D98}" destId="{6E311AD9-3F5F-4B2F-9FC6-E65B9B14F3E3}" srcOrd="1" destOrd="0" presId="urn:microsoft.com/office/officeart/2005/8/layout/cycle6"/>
    <dgm:cxn modelId="{2C2F5E10-47A9-4FD4-A205-E0D7E6BF5EFE}" type="presParOf" srcId="{74D15C26-8142-407C-BB62-4501A7D46D98}" destId="{49264FC5-9AD5-4FA5-BCB1-4784F8D30297}" srcOrd="2" destOrd="0" presId="urn:microsoft.com/office/officeart/2005/8/layout/cycle6"/>
    <dgm:cxn modelId="{84B21D34-8788-44CD-96F0-7B5B6FDDF7F4}" type="presParOf" srcId="{74D15C26-8142-407C-BB62-4501A7D46D98}" destId="{EC47610E-39C8-407C-97D4-87CF853CBDBA}" srcOrd="3" destOrd="0" presId="urn:microsoft.com/office/officeart/2005/8/layout/cycle6"/>
    <dgm:cxn modelId="{407C6FC5-B1B4-42FC-9D96-CAC5727850D8}" type="presParOf" srcId="{74D15C26-8142-407C-BB62-4501A7D46D98}" destId="{F4585297-CDDF-4806-BF54-F5D16F5BC063}" srcOrd="4" destOrd="0" presId="urn:microsoft.com/office/officeart/2005/8/layout/cycle6"/>
    <dgm:cxn modelId="{9A9B6B09-991C-4F57-8AF7-9431E5AB0494}" type="presParOf" srcId="{74D15C26-8142-407C-BB62-4501A7D46D98}" destId="{B0DD67F0-4487-4B59-A399-64710CAB0078}" srcOrd="5" destOrd="0" presId="urn:microsoft.com/office/officeart/2005/8/layout/cycle6"/>
    <dgm:cxn modelId="{FE8F8200-624C-4FB9-AC30-0A5ECE237C8E}" type="presParOf" srcId="{74D15C26-8142-407C-BB62-4501A7D46D98}" destId="{52CF6C3D-35F6-47C1-9B93-02544E60A6BE}" srcOrd="6" destOrd="0" presId="urn:microsoft.com/office/officeart/2005/8/layout/cycle6"/>
    <dgm:cxn modelId="{B2981824-5246-461D-8681-28B667955433}" type="presParOf" srcId="{74D15C26-8142-407C-BB62-4501A7D46D98}" destId="{0F50F31B-1F7D-4659-81F9-9081B9883B0F}" srcOrd="7" destOrd="0" presId="urn:microsoft.com/office/officeart/2005/8/layout/cycle6"/>
    <dgm:cxn modelId="{FA123542-BF3F-4325-A9F8-830577FC0F5A}" type="presParOf" srcId="{74D15C26-8142-407C-BB62-4501A7D46D98}" destId="{B9EB6F29-0AB2-4740-B6F8-ECEBFBB241EC}" srcOrd="8" destOrd="0" presId="urn:microsoft.com/office/officeart/2005/8/layout/cycle6"/>
    <dgm:cxn modelId="{2FD2532C-9B1B-4DC0-B200-D9BAF2889C5B}" type="presParOf" srcId="{74D15C26-8142-407C-BB62-4501A7D46D98}" destId="{3055B2C5-F733-4036-A048-55767A019C16}" srcOrd="9" destOrd="0" presId="urn:microsoft.com/office/officeart/2005/8/layout/cycle6"/>
    <dgm:cxn modelId="{680A0C5E-275F-44C9-B154-1C7D63F0E220}" type="presParOf" srcId="{74D15C26-8142-407C-BB62-4501A7D46D98}" destId="{AC094FC1-7618-449D-AA3F-0E1036E104DF}" srcOrd="10" destOrd="0" presId="urn:microsoft.com/office/officeart/2005/8/layout/cycle6"/>
    <dgm:cxn modelId="{E2222846-C182-49D0-A43B-AED6F1EECF71}" type="presParOf" srcId="{74D15C26-8142-407C-BB62-4501A7D46D98}" destId="{923003C9-5803-4005-AA36-7B0BCDAB048A}" srcOrd="11" destOrd="0" presId="urn:microsoft.com/office/officeart/2005/8/layout/cycle6"/>
    <dgm:cxn modelId="{3A7B9EA7-8571-4DEE-8D05-9F7A81C73F01}" type="presParOf" srcId="{74D15C26-8142-407C-BB62-4501A7D46D98}" destId="{4329CC1A-6919-4DF5-B116-1044146B2584}" srcOrd="12" destOrd="0" presId="urn:microsoft.com/office/officeart/2005/8/layout/cycle6"/>
    <dgm:cxn modelId="{B71727AF-9459-49CD-97D2-FFD06475CCE0}" type="presParOf" srcId="{74D15C26-8142-407C-BB62-4501A7D46D98}" destId="{4D31EC3C-702C-46B0-A563-7BBE34394074}" srcOrd="13" destOrd="0" presId="urn:microsoft.com/office/officeart/2005/8/layout/cycle6"/>
    <dgm:cxn modelId="{894B8CE7-46C1-46BA-9799-C6E728B2F4A2}" type="presParOf" srcId="{74D15C26-8142-407C-BB62-4501A7D46D98}" destId="{5251118F-44F8-4FC6-BC5B-65F67514617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C886C-37F0-43F3-99DD-8B22093C26BF}">
      <dsp:nvSpPr>
        <dsp:cNvPr id="0" name=""/>
        <dsp:cNvSpPr/>
      </dsp:nvSpPr>
      <dsp:spPr>
        <a:xfrm>
          <a:off x="3012504" y="2099"/>
          <a:ext cx="1526532" cy="992246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Cultivos alternativos</a:t>
          </a:r>
        </a:p>
      </dsp:txBody>
      <dsp:txXfrm>
        <a:off x="3060941" y="50536"/>
        <a:ext cx="1429658" cy="895372"/>
      </dsp:txXfrm>
    </dsp:sp>
    <dsp:sp modelId="{49264FC5-9AD5-4FA5-BCB1-4784F8D30297}">
      <dsp:nvSpPr>
        <dsp:cNvPr id="0" name=""/>
        <dsp:cNvSpPr/>
      </dsp:nvSpPr>
      <dsp:spPr>
        <a:xfrm>
          <a:off x="1793077" y="498222"/>
          <a:ext cx="3965387" cy="3965387"/>
        </a:xfrm>
        <a:custGeom>
          <a:avLst/>
          <a:gdLst/>
          <a:ahLst/>
          <a:cxnLst/>
          <a:rect l="0" t="0" r="0" b="0"/>
          <a:pathLst>
            <a:path>
              <a:moveTo>
                <a:pt x="2756450" y="157214"/>
              </a:moveTo>
              <a:arcTo wR="1982693" hR="1982693" stAng="17578223" swAng="196183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7610E-39C8-407C-97D4-87CF853CBDBA}">
      <dsp:nvSpPr>
        <dsp:cNvPr id="0" name=""/>
        <dsp:cNvSpPr/>
      </dsp:nvSpPr>
      <dsp:spPr>
        <a:xfrm>
          <a:off x="4898158" y="1372107"/>
          <a:ext cx="1526532" cy="992246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Condicionantes climáticos</a:t>
          </a:r>
        </a:p>
      </dsp:txBody>
      <dsp:txXfrm>
        <a:off x="4946595" y="1420544"/>
        <a:ext cx="1429658" cy="895372"/>
      </dsp:txXfrm>
    </dsp:sp>
    <dsp:sp modelId="{B0DD67F0-4487-4B59-A399-64710CAB0078}">
      <dsp:nvSpPr>
        <dsp:cNvPr id="0" name=""/>
        <dsp:cNvSpPr/>
      </dsp:nvSpPr>
      <dsp:spPr>
        <a:xfrm>
          <a:off x="1793077" y="498222"/>
          <a:ext cx="3965387" cy="3965387"/>
        </a:xfrm>
        <a:custGeom>
          <a:avLst/>
          <a:gdLst/>
          <a:ahLst/>
          <a:cxnLst/>
          <a:rect l="0" t="0" r="0" b="0"/>
          <a:pathLst>
            <a:path>
              <a:moveTo>
                <a:pt x="3962664" y="1878805"/>
              </a:moveTo>
              <a:arcTo wR="1982693" hR="1982693" stAng="21419789" swAng="219653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F6C3D-35F6-47C1-9B93-02544E60A6BE}">
      <dsp:nvSpPr>
        <dsp:cNvPr id="0" name=""/>
        <dsp:cNvSpPr/>
      </dsp:nvSpPr>
      <dsp:spPr>
        <a:xfrm>
          <a:off x="4177902" y="3588826"/>
          <a:ext cx="1526532" cy="992246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Nutrición</a:t>
          </a:r>
        </a:p>
      </dsp:txBody>
      <dsp:txXfrm>
        <a:off x="4226339" y="3637263"/>
        <a:ext cx="1429658" cy="895372"/>
      </dsp:txXfrm>
    </dsp:sp>
    <dsp:sp modelId="{B9EB6F29-0AB2-4740-B6F8-ECEBFBB241EC}">
      <dsp:nvSpPr>
        <dsp:cNvPr id="0" name=""/>
        <dsp:cNvSpPr/>
      </dsp:nvSpPr>
      <dsp:spPr>
        <a:xfrm>
          <a:off x="1793077" y="498222"/>
          <a:ext cx="3965387" cy="3965387"/>
        </a:xfrm>
        <a:custGeom>
          <a:avLst/>
          <a:gdLst/>
          <a:ahLst/>
          <a:cxnLst/>
          <a:rect l="0" t="0" r="0" b="0"/>
          <a:pathLst>
            <a:path>
              <a:moveTo>
                <a:pt x="2376947" y="3925794"/>
              </a:moveTo>
              <a:arcTo wR="1982693" hR="1982693" stAng="4711827" swAng="137634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55B2C5-F733-4036-A048-55767A019C16}">
      <dsp:nvSpPr>
        <dsp:cNvPr id="0" name=""/>
        <dsp:cNvSpPr/>
      </dsp:nvSpPr>
      <dsp:spPr>
        <a:xfrm>
          <a:off x="1847106" y="3588826"/>
          <a:ext cx="1526532" cy="992246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Política europea</a:t>
          </a:r>
        </a:p>
      </dsp:txBody>
      <dsp:txXfrm>
        <a:off x="1895543" y="3637263"/>
        <a:ext cx="1429658" cy="895372"/>
      </dsp:txXfrm>
    </dsp:sp>
    <dsp:sp modelId="{923003C9-5803-4005-AA36-7B0BCDAB048A}">
      <dsp:nvSpPr>
        <dsp:cNvPr id="0" name=""/>
        <dsp:cNvSpPr/>
      </dsp:nvSpPr>
      <dsp:spPr>
        <a:xfrm>
          <a:off x="1793077" y="498222"/>
          <a:ext cx="3965387" cy="3965387"/>
        </a:xfrm>
        <a:custGeom>
          <a:avLst/>
          <a:gdLst/>
          <a:ahLst/>
          <a:cxnLst/>
          <a:rect l="0" t="0" r="0" b="0"/>
          <a:pathLst>
            <a:path>
              <a:moveTo>
                <a:pt x="331368" y="3080053"/>
              </a:moveTo>
              <a:arcTo wR="1982693" hR="1982693" stAng="8783681" swAng="219653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9CC1A-6919-4DF5-B116-1044146B2584}">
      <dsp:nvSpPr>
        <dsp:cNvPr id="0" name=""/>
        <dsp:cNvSpPr/>
      </dsp:nvSpPr>
      <dsp:spPr>
        <a:xfrm>
          <a:off x="1126850" y="1372107"/>
          <a:ext cx="1526532" cy="992246"/>
        </a:xfrm>
        <a:prstGeom prst="round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Mercado de frutos secos</a:t>
          </a:r>
        </a:p>
      </dsp:txBody>
      <dsp:txXfrm>
        <a:off x="1175287" y="1420544"/>
        <a:ext cx="1429658" cy="895372"/>
      </dsp:txXfrm>
    </dsp:sp>
    <dsp:sp modelId="{5251118F-44F8-4FC6-BC5B-65F67514617F}">
      <dsp:nvSpPr>
        <dsp:cNvPr id="0" name=""/>
        <dsp:cNvSpPr/>
      </dsp:nvSpPr>
      <dsp:spPr>
        <a:xfrm>
          <a:off x="1793077" y="498222"/>
          <a:ext cx="3965387" cy="3965387"/>
        </a:xfrm>
        <a:custGeom>
          <a:avLst/>
          <a:gdLst/>
          <a:ahLst/>
          <a:cxnLst/>
          <a:rect l="0" t="0" r="0" b="0"/>
          <a:pathLst>
            <a:path>
              <a:moveTo>
                <a:pt x="345425" y="864468"/>
              </a:moveTo>
              <a:arcTo wR="1982693" hR="1982693" stAng="12859942" swAng="196183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22972-DAF1-4315-AB1F-BE076EB9297D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2BF5D-0ABB-4CEC-8F93-D24BCE25FD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645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DB4CC1-5251-47D3-AFA5-F3F45E0684DB}" type="slidenum">
              <a:rPr lang="es-ES" altLang="es-ES">
                <a:latin typeface="Arial" pitchFamily="34" charset="0"/>
              </a:rPr>
              <a:pPr/>
              <a:t>6</a:t>
            </a:fld>
            <a:endParaRPr lang="es-ES" altLang="es-ES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D7E562BB-8AAA-440B-BA9A-606F26AA74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179E4B-851E-49F4-B638-ADAC3A21AE68}" type="slidenum">
              <a:rPr lang="es-ES" altLang="es-ES"/>
              <a:pPr eaLnBrk="1" hangingPunct="1"/>
              <a:t>28</a:t>
            </a:fld>
            <a:endParaRPr lang="es-ES" altLang="es-E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1C78E8B-AEAA-42DE-AAC7-ACA5193377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88D30238-C130-4A5F-9785-89D94F30B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DB4CC1-5251-47D3-AFA5-F3F45E0684DB}" type="slidenum">
              <a:rPr lang="es-ES" altLang="es-ES">
                <a:latin typeface="Arial" pitchFamily="34" charset="0"/>
              </a:rPr>
              <a:pPr/>
              <a:t>13</a:t>
            </a:fld>
            <a:endParaRPr lang="es-ES" altLang="es-ES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BA0141-881F-4DD7-B021-6A1409B5B3EF}" type="slidenum">
              <a:rPr lang="es-ES" altLang="es-ES">
                <a:latin typeface="Arial" pitchFamily="34" charset="0"/>
              </a:rPr>
              <a:pPr/>
              <a:t>19</a:t>
            </a:fld>
            <a:endParaRPr lang="es-ES" altLang="es-ES"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ACB44DEF-EDCB-4B21-B5DB-FF328304BD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585B92C-C6DC-4878-BB5C-17DFBA7FFBD5}" type="slidenum">
              <a:rPr lang="es-ES" altLang="es-ES"/>
              <a:pPr eaLnBrk="1" hangingPunct="1"/>
              <a:t>21</a:t>
            </a:fld>
            <a:endParaRPr lang="es-ES" altLang="es-E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1C1BA3F9-7E2E-430D-AE6C-8485E9F7D2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B6150CEB-F9BF-4212-8B2C-2054B23E4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8818C82-FCF3-48FB-8E73-1D2EA39AAC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56D4C5-CC35-467B-8511-48A735929253}" type="slidenum">
              <a:rPr lang="es-ES" altLang="es-ES"/>
              <a:pPr eaLnBrk="1" hangingPunct="1"/>
              <a:t>22</a:t>
            </a:fld>
            <a:endParaRPr lang="es-ES" altLang="es-E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9C5E43DB-E918-4EDE-8F9C-5820F2365E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566738"/>
            <a:ext cx="4568825" cy="3427412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A062F15-9166-44DF-BCA7-4014FBE90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es-ES">
                <a:latin typeface="Arial" panose="020B0604020202020204" pitchFamily="34" charset="0"/>
              </a:rPr>
              <a:t>Los </a:t>
            </a:r>
            <a:r>
              <a:rPr lang="es-ES" altLang="es-ES">
                <a:solidFill>
                  <a:srgbClr val="FF0000"/>
                </a:solidFill>
                <a:latin typeface="Arial" panose="020B0604020202020204" pitchFamily="34" charset="0"/>
              </a:rPr>
              <a:t>datos recogidos</a:t>
            </a:r>
            <a:r>
              <a:rPr lang="es-ES" altLang="es-ES">
                <a:latin typeface="Arial" panose="020B0604020202020204" pitchFamily="34" charset="0"/>
              </a:rPr>
              <a:t>, para cada uno de los árboles, en la ficha de marcaje han sido los siguientes:</a:t>
            </a:r>
          </a:p>
          <a:p>
            <a:r>
              <a:rPr lang="es-ES" altLang="es-ES">
                <a:latin typeface="Arial" panose="020B0604020202020204" pitchFamily="34" charset="0"/>
              </a:rPr>
              <a:t>Municipio</a:t>
            </a:r>
          </a:p>
          <a:p>
            <a:r>
              <a:rPr lang="es-ES" altLang="es-ES">
                <a:latin typeface="Arial" panose="020B0604020202020204" pitchFamily="34" charset="0"/>
              </a:rPr>
              <a:t>Nº muestra</a:t>
            </a:r>
          </a:p>
          <a:p>
            <a:r>
              <a:rPr lang="es-ES" altLang="es-ES">
                <a:latin typeface="Arial" panose="020B0604020202020204" pitchFamily="34" charset="0"/>
              </a:rPr>
              <a:t>Fecha de marcado</a:t>
            </a:r>
          </a:p>
          <a:p>
            <a:r>
              <a:rPr lang="es-ES" altLang="es-ES">
                <a:latin typeface="Arial" panose="020B0604020202020204" pitchFamily="34" charset="0"/>
              </a:rPr>
              <a:t>Persona de contacto</a:t>
            </a:r>
          </a:p>
          <a:p>
            <a:r>
              <a:rPr lang="es-ES" altLang="es-ES">
                <a:latin typeface="Arial" panose="020B0604020202020204" pitchFamily="34" charset="0"/>
              </a:rPr>
              <a:t>Patrón</a:t>
            </a:r>
          </a:p>
          <a:p>
            <a:r>
              <a:rPr lang="es-ES" altLang="es-ES">
                <a:latin typeface="Arial" panose="020B0604020202020204" pitchFamily="34" charset="0"/>
              </a:rPr>
              <a:t>Variedad</a:t>
            </a:r>
          </a:p>
          <a:p>
            <a:r>
              <a:rPr lang="es-ES" altLang="es-ES">
                <a:latin typeface="Arial" panose="020B0604020202020204" pitchFamily="34" charset="0"/>
              </a:rPr>
              <a:t>Método de propagación: semilla, esqueje, injertado, micropropagado</a:t>
            </a:r>
          </a:p>
          <a:p>
            <a:r>
              <a:rPr lang="es-ES" altLang="es-ES">
                <a:latin typeface="Arial" panose="020B0604020202020204" pitchFamily="34" charset="0"/>
              </a:rPr>
              <a:t>Coordenadas GPS: (UTM)</a:t>
            </a:r>
          </a:p>
          <a:p>
            <a:r>
              <a:rPr lang="es-ES" altLang="es-ES">
                <a:latin typeface="Arial" panose="020B0604020202020204" pitchFamily="34" charset="0"/>
              </a:rPr>
              <a:t>Altitud de la zona</a:t>
            </a:r>
          </a:p>
          <a:p>
            <a:r>
              <a:rPr lang="es-ES" altLang="es-ES" b="1">
                <a:latin typeface="Arial" panose="020B0604020202020204" pitchFamily="34" charset="0"/>
              </a:rPr>
              <a:t>Color de la Hoja</a:t>
            </a:r>
            <a:r>
              <a:rPr lang="es-ES" altLang="es-ES">
                <a:latin typeface="Arial" panose="020B0604020202020204" pitchFamily="34" charset="0"/>
              </a:rPr>
              <a:t>: verde claro, verde medio, verde oscuro</a:t>
            </a:r>
          </a:p>
          <a:p>
            <a:r>
              <a:rPr lang="es-ES" altLang="es-ES" b="1">
                <a:latin typeface="Arial" panose="020B0604020202020204" pitchFamily="34" charset="0"/>
              </a:rPr>
              <a:t>Condiciones del Árbol</a:t>
            </a:r>
            <a:r>
              <a:rPr lang="es-ES" altLang="es-ES">
                <a:latin typeface="Arial" panose="020B0604020202020204" pitchFamily="34" charset="0"/>
              </a:rPr>
              <a:t>: Mortecino, viejo en declive, maduro enfermo, maduro sin vigor, maduro vigoroso, joven sin producción, sano mal podado, sano bien podado.</a:t>
            </a:r>
          </a:p>
          <a:p>
            <a:r>
              <a:rPr lang="es-ES" altLang="es-ES" b="1">
                <a:latin typeface="Arial" panose="020B0604020202020204" pitchFamily="34" charset="0"/>
              </a:rPr>
              <a:t>Estado Sanitario: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B3C5ECBA-848B-4551-A14D-624F49525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DB71F4-D023-40BC-B182-D8705A0C68D3}" type="slidenum">
              <a:rPr lang="es-ES" altLang="es-ES"/>
              <a:pPr eaLnBrk="1" hangingPunct="1"/>
              <a:t>24</a:t>
            </a:fld>
            <a:endParaRPr lang="es-ES" altLang="es-ES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53781D2-C1E3-4AB5-A196-5371756C1E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DE25CA6-527F-4878-85C0-C7C55FA331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2B620C17-8C30-4E56-A5B4-70A9C4AD91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0D172F-BDF7-4C36-A76B-C2E088FD8912}" type="slidenum">
              <a:rPr lang="es-ES" altLang="es-ES"/>
              <a:pPr eaLnBrk="1" hangingPunct="1"/>
              <a:t>25</a:t>
            </a:fld>
            <a:endParaRPr lang="es-ES" altLang="es-E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08CA6790-5032-4C9A-AA07-5C8495491D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DE441A73-41CA-43EE-A121-49C79AFB7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830BBEAF-7851-4630-8CC5-B7A459521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05D1291-3E8D-47F6-9547-8692A93E466B}" type="slidenum">
              <a:rPr lang="es-ES" altLang="es-ES"/>
              <a:pPr eaLnBrk="1" hangingPunct="1"/>
              <a:t>26</a:t>
            </a:fld>
            <a:endParaRPr lang="es-ES" altLang="es-ES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7336D904-36BC-4919-8CCD-735D1C20D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566738"/>
            <a:ext cx="4568825" cy="3427412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AB82A32-E8A3-4F16-8988-5942F5807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es-ES">
                <a:latin typeface="Arial" panose="020B0604020202020204" pitchFamily="34" charset="0"/>
              </a:rPr>
              <a:t>Los </a:t>
            </a:r>
            <a:r>
              <a:rPr lang="es-ES" altLang="es-ES">
                <a:solidFill>
                  <a:srgbClr val="FF0000"/>
                </a:solidFill>
                <a:latin typeface="Arial" panose="020B0604020202020204" pitchFamily="34" charset="0"/>
              </a:rPr>
              <a:t>datos recogidos</a:t>
            </a:r>
            <a:r>
              <a:rPr lang="es-ES" altLang="es-ES">
                <a:latin typeface="Arial" panose="020B0604020202020204" pitchFamily="34" charset="0"/>
              </a:rPr>
              <a:t>, para cada uno de los árboles, en la ficha de marcaje han sido los siguientes:</a:t>
            </a:r>
          </a:p>
          <a:p>
            <a:r>
              <a:rPr lang="es-ES" altLang="es-ES">
                <a:latin typeface="Arial" panose="020B0604020202020204" pitchFamily="34" charset="0"/>
              </a:rPr>
              <a:t>Municipio</a:t>
            </a:r>
          </a:p>
          <a:p>
            <a:r>
              <a:rPr lang="es-ES" altLang="es-ES">
                <a:latin typeface="Arial" panose="020B0604020202020204" pitchFamily="34" charset="0"/>
              </a:rPr>
              <a:t>Nº muestra</a:t>
            </a:r>
          </a:p>
          <a:p>
            <a:r>
              <a:rPr lang="es-ES" altLang="es-ES">
                <a:latin typeface="Arial" panose="020B0604020202020204" pitchFamily="34" charset="0"/>
              </a:rPr>
              <a:t>Fecha de marcado</a:t>
            </a:r>
          </a:p>
          <a:p>
            <a:r>
              <a:rPr lang="es-ES" altLang="es-ES">
                <a:latin typeface="Arial" panose="020B0604020202020204" pitchFamily="34" charset="0"/>
              </a:rPr>
              <a:t>Persona de contacto</a:t>
            </a:r>
          </a:p>
          <a:p>
            <a:r>
              <a:rPr lang="es-ES" altLang="es-ES">
                <a:latin typeface="Arial" panose="020B0604020202020204" pitchFamily="34" charset="0"/>
              </a:rPr>
              <a:t>Patrón</a:t>
            </a:r>
          </a:p>
          <a:p>
            <a:r>
              <a:rPr lang="es-ES" altLang="es-ES">
                <a:latin typeface="Arial" panose="020B0604020202020204" pitchFamily="34" charset="0"/>
              </a:rPr>
              <a:t>Variedad</a:t>
            </a:r>
          </a:p>
          <a:p>
            <a:r>
              <a:rPr lang="es-ES" altLang="es-ES">
                <a:latin typeface="Arial" panose="020B0604020202020204" pitchFamily="34" charset="0"/>
              </a:rPr>
              <a:t>Método de propagación: semilla, esqueje, injertado, micropropagado</a:t>
            </a:r>
          </a:p>
          <a:p>
            <a:r>
              <a:rPr lang="es-ES" altLang="es-ES">
                <a:latin typeface="Arial" panose="020B0604020202020204" pitchFamily="34" charset="0"/>
              </a:rPr>
              <a:t>Coordenadas GPS: (UTM)</a:t>
            </a:r>
          </a:p>
          <a:p>
            <a:r>
              <a:rPr lang="es-ES" altLang="es-ES">
                <a:latin typeface="Arial" panose="020B0604020202020204" pitchFamily="34" charset="0"/>
              </a:rPr>
              <a:t>Altitud de la zona</a:t>
            </a:r>
          </a:p>
          <a:p>
            <a:r>
              <a:rPr lang="es-ES" altLang="es-ES" b="1">
                <a:latin typeface="Arial" panose="020B0604020202020204" pitchFamily="34" charset="0"/>
              </a:rPr>
              <a:t>Color de la Hoja</a:t>
            </a:r>
            <a:r>
              <a:rPr lang="es-ES" altLang="es-ES">
                <a:latin typeface="Arial" panose="020B0604020202020204" pitchFamily="34" charset="0"/>
              </a:rPr>
              <a:t>: verde claro, verde medio, verde oscuro</a:t>
            </a:r>
          </a:p>
          <a:p>
            <a:r>
              <a:rPr lang="es-ES" altLang="es-ES" b="1">
                <a:latin typeface="Arial" panose="020B0604020202020204" pitchFamily="34" charset="0"/>
              </a:rPr>
              <a:t>Condiciones del Árbol</a:t>
            </a:r>
            <a:r>
              <a:rPr lang="es-ES" altLang="es-ES">
                <a:latin typeface="Arial" panose="020B0604020202020204" pitchFamily="34" charset="0"/>
              </a:rPr>
              <a:t>: Mortecino, viejo en declive, maduro enfermo, maduro sin vigor, maduro vigoroso, joven sin producción, sano mal podado, sano bien podado.</a:t>
            </a:r>
          </a:p>
          <a:p>
            <a:r>
              <a:rPr lang="es-ES" altLang="es-ES" b="1">
                <a:latin typeface="Arial" panose="020B0604020202020204" pitchFamily="34" charset="0"/>
              </a:rPr>
              <a:t>Estado Sanitario: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47CC68E-B0E8-4719-AD3F-E17FB77710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9E8113-9F32-4F6A-898A-1DCF98CA0097}" type="slidenum">
              <a:rPr lang="es-ES" altLang="es-ES"/>
              <a:pPr eaLnBrk="1" hangingPunct="1"/>
              <a:t>27</a:t>
            </a:fld>
            <a:endParaRPr lang="es-ES" altLang="es-E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D34B469-2A34-4BA6-996A-18E1050C3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5EFC510F-9F37-41E0-8F04-5929493B7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A8D71-9C27-463F-8E6F-37C8B300F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20F513-F6FE-4086-BECB-A4BA2E280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E3FF39-BCAC-4644-9CEF-7DEF9969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8B7685-8421-4D37-B502-78DAC251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B3954F-83D8-4144-BB28-224BEF9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16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C24F3-0C15-4940-B907-8579B6617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E840E42-1DA5-4D9B-AB13-B750B8D05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CAF395-C28A-47A2-B2B2-AE4AA696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6C1B9B-1023-428D-8953-548EF5CA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A68FFB-C70A-4C7D-813E-20FADE5B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65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0FF74D-760A-4246-B8E3-4A265C2EE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304E5B-50FA-4C18-A865-0B7E0138B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0A4F05-8546-48C9-B0FD-3133CA8F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1E932-1B55-44D7-8BDB-FA792F1C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A53514-0DFC-40DF-AF5B-C70F059E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394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117600" y="1905000"/>
            <a:ext cx="10676467" cy="4191000"/>
          </a:xfrm>
        </p:spPr>
        <p:txBody>
          <a:bodyPr>
            <a:normAutofit/>
          </a:bodyPr>
          <a:lstStyle/>
          <a:p>
            <a:pPr lvl="0"/>
            <a:endParaRPr lang="es-E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29A3850-DA9A-4E6B-A0AB-D2DC5485FA4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67627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F0251-E022-46D6-B7D7-AC141B87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41103E-899E-4B14-BA44-EC296A681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AEE255-33B6-487F-84D1-12D427549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009FCC-FF8B-499D-B462-FEC91CE1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7311EC-18FA-4C93-8CD3-EF849E3B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879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9F6DD1-00A1-408E-B52F-CA755DF37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83D0F4-64CE-42A7-8401-E3FE59290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01396F-E950-435B-8411-C6670368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655476-867D-4D22-8208-C0AE0560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A88243-2BD7-48AD-B9DE-FDDE8CBE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51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464C0-597B-4495-BD88-AEE70A90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9626E3-700B-4725-B6CC-4C177573C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524DD6-3541-4BDA-9143-A22E74CF6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2E4DB4-3D82-4F7D-A638-80D4011C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4D2318-9D22-4717-A186-A6F892A8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2077CF-DBD5-4FAB-BC3E-F424E745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0CC66-47F9-4720-BD1B-7579B339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27E8C6-CCB7-433F-A662-921024873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85F817-9450-463D-8C47-C9C898397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668D13-24A8-4223-8935-A91266703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E33779-462E-4812-B7F3-58BF30423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5C4ED64-5C9A-46B9-8786-8F0AE4F0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7BA2BC-4271-4392-BCE0-E257F717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7FFCF66-3F9F-42E4-AFFB-81FB89A5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703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53CBF-C21E-4A1F-A605-999BFF19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09B2E99-5EBD-4349-9E37-1D0358837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61F184D-0797-4E50-8F46-520571505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32BEAC6-1A4B-403D-A17E-CAF5CA78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27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CE4369-C440-4347-AC87-2778ACBC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77BD002-9C9F-45AE-B7D8-AE05735E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D82EDC-EB17-4C16-9459-358DB01FE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4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BABFE-32B5-47C8-B13D-8523DD90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FB8E40-E0B5-4034-8DB3-214944A17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B18329-716D-4AD0-8F07-460CDC316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0DCCC0C-A3F0-457B-BF8E-32BC8396F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04F57E-B468-4994-8D5E-58C904BA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4494FC-D18E-4C3F-BDC2-D590751D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33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1DCF88-58CB-49C1-B9B4-CE0BAB948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52569B7-6F97-40BB-BE16-B8DE5372A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16C92A-5041-46A6-A8F3-E5C04F4DE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347CB1-4D01-41E0-AB3A-13329E3B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066C07-381E-4EC1-94A3-8416D094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EB2CAF-D103-45F8-8113-8A1F72BC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4001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AEB500-11A7-4ED5-9DEF-19765196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1710E2-C241-4BDF-AC7A-E20387EF5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D6364-F293-47AE-AE83-7DEA7BCDA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361F7-19B0-4EF0-860D-6F9E887590D1}" type="datetimeFigureOut">
              <a:rPr lang="es-ES" smtClean="0"/>
              <a:t>11/02/2025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2BC610-D936-44B0-97DC-B8A29ADFA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CC08F0-95CC-430F-AEC3-3F4047DCA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1FF6D-ECCA-4580-BE2B-D7081E0AA8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95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4.png"/><Relationship Id="rId7" Type="http://schemas.openxmlformats.org/officeDocument/2006/relationships/diagramData" Target="../diagrams/data1.xm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diagramDrawing" Target="../diagrams/drawing1.xml"/><Relationship Id="rId5" Type="http://schemas.openxmlformats.org/officeDocument/2006/relationships/image" Target="../media/image36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5.png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N:\Frutales\Almendros\Fotos almendra zama\P1015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81" y="2636912"/>
            <a:ext cx="5622294" cy="421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Judias_y_otros_cultivos\FOTOS\Frutales\Pistachos\Toro 20110808\DSC_9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121"/>
            <a:ext cx="6334068" cy="420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56553" y="3734240"/>
            <a:ext cx="9253494" cy="1222375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s-ES" sz="3200" dirty="0">
                <a:solidFill>
                  <a:srgbClr val="FFFF00"/>
                </a:solidFill>
              </a:rPr>
            </a:br>
            <a:r>
              <a:rPr lang="es-ES" sz="5300" b="1" dirty="0">
                <a:solidFill>
                  <a:srgbClr val="FFFF00"/>
                </a:solidFill>
              </a:rPr>
              <a:t>OPORTUNIDADES DE LOS FRUTOS SECOS EN REGADÍO.</a:t>
            </a:r>
            <a:br>
              <a:rPr lang="es-ES" sz="5300" b="1" dirty="0">
                <a:solidFill>
                  <a:srgbClr val="FFFF00"/>
                </a:solidFill>
              </a:rPr>
            </a:br>
            <a:r>
              <a:rPr lang="es-ES" sz="4400" dirty="0">
                <a:solidFill>
                  <a:schemeClr val="bg1"/>
                </a:solidFill>
              </a:rPr>
              <a:t>	</a:t>
            </a:r>
            <a:endParaRPr lang="es-ES" sz="2800" u="sng" dirty="0">
              <a:solidFill>
                <a:schemeClr val="bg1"/>
              </a:solidFill>
            </a:endParaRP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1536988" y="5137515"/>
            <a:ext cx="4205869" cy="1415772"/>
          </a:xfrm>
          <a:prstGeom prst="rect">
            <a:avLst/>
          </a:prstGeom>
          <a:solidFill>
            <a:srgbClr val="89BA00">
              <a:alpha val="50195"/>
            </a:srgbClr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endParaRPr lang="es-ES_tradnl" sz="2000" b="1" dirty="0">
              <a:solidFill>
                <a:srgbClr val="000000"/>
              </a:solidFill>
              <a:latin typeface="Franklin Gothic Book" pitchFamily="34" charset="0"/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s-ES_tradnl" sz="2000" b="1" dirty="0">
                <a:solidFill>
                  <a:srgbClr val="000000"/>
                </a:solidFill>
                <a:latin typeface="Franklin Gothic Book" pitchFamily="34" charset="0"/>
              </a:rPr>
              <a:t>Unidad de Cultivos Leñosos</a:t>
            </a: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s-ES_tradnl" sz="2000" b="1" dirty="0" err="1">
                <a:solidFill>
                  <a:srgbClr val="000000"/>
                </a:solidFill>
                <a:latin typeface="Franklin Gothic Book" pitchFamily="34" charset="0"/>
              </a:rPr>
              <a:t>I.T.A.CyL</a:t>
            </a:r>
            <a:endParaRPr lang="es-ES_tradnl" sz="2000" b="1" dirty="0">
              <a:solidFill>
                <a:srgbClr val="000000"/>
              </a:solidFill>
              <a:latin typeface="Franklin Gothic Book" pitchFamily="34" charset="0"/>
            </a:endParaRPr>
          </a:p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endParaRPr lang="es-ES_tradnl" sz="2000" b="1" dirty="0">
              <a:solidFill>
                <a:srgbClr val="000000"/>
              </a:solidFill>
              <a:latin typeface="Franklin Gothic Book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93153" y="4560606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u="sng" dirty="0"/>
              <a:t>Hugo Martín Gutiérrez</a:t>
            </a:r>
            <a:endParaRPr lang="es-ES" sz="2800" dirty="0"/>
          </a:p>
        </p:txBody>
      </p:sp>
      <p:pic>
        <p:nvPicPr>
          <p:cNvPr id="3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029" y="44624"/>
            <a:ext cx="281114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Fotos\Frutales\FRUTOS SECOS\Almendro\Plantación Eli- Toro\IMG_20190220_164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764704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711972" y="3625860"/>
            <a:ext cx="7056437" cy="52322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EL ALMENDRO EN CASTILLA Y LEÓN</a:t>
            </a:r>
          </a:p>
        </p:txBody>
      </p:sp>
      <p:pic>
        <p:nvPicPr>
          <p:cNvPr id="5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66" y="-27384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76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Frutales\Feader frutos secos\Mapas frutos secos\ALMENDRO201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97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616280" y="5445224"/>
            <a:ext cx="16561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5400" b="1" dirty="0"/>
              <a:t>2018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582928"/>
              </p:ext>
            </p:extLst>
          </p:nvPr>
        </p:nvGraphicFramePr>
        <p:xfrm>
          <a:off x="6575268" y="5085185"/>
          <a:ext cx="3841212" cy="1379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499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AÑO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CyL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Sup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ESPAÑA (</a:t>
                      </a:r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Sup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499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FF0000"/>
                          </a:solidFill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FF0000"/>
                          </a:solidFill>
                        </a:rPr>
                        <a:t>3.180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baseline="0" dirty="0">
                          <a:solidFill>
                            <a:srgbClr val="FF0000"/>
                          </a:solidFill>
                        </a:rPr>
                        <a:t>583.630 ha</a:t>
                      </a:r>
                      <a:endParaRPr lang="es-E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114A9-B25E-435D-9F79-17BD8BED2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863" y="559359"/>
            <a:ext cx="6878171" cy="1325563"/>
          </a:xfrm>
        </p:spPr>
        <p:txBody>
          <a:bodyPr/>
          <a:lstStyle/>
          <a:p>
            <a:r>
              <a:rPr lang="es-ES" b="1" i="1" dirty="0"/>
              <a:t>Superficie del almendro (ha) 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BDC353B-1186-46DF-BA06-3BF96E3EA7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642755"/>
              </p:ext>
            </p:extLst>
          </p:nvPr>
        </p:nvGraphicFramePr>
        <p:xfrm>
          <a:off x="1586753" y="1702082"/>
          <a:ext cx="8821269" cy="459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172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Fotos\Frutales\FRUTOS SECOS\Almendro\2007\Floración Arribes\Parcela 1 F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06" y="1007150"/>
            <a:ext cx="9144000" cy="58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524001" y="22076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1524000" y="1631951"/>
            <a:ext cx="8964612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s-ES" altLang="es-ES" sz="3200" b="1" u="sng" dirty="0">
                <a:latin typeface="Arial" charset="0"/>
              </a:rPr>
              <a:t>Condicionantes del Almendro</a:t>
            </a:r>
          </a:p>
          <a:p>
            <a:pPr>
              <a:defRPr/>
            </a:pPr>
            <a:r>
              <a:rPr lang="es-ES" altLang="es-ES" dirty="0">
                <a:solidFill>
                  <a:schemeClr val="bg1"/>
                </a:solidFill>
                <a:latin typeface="Arial" charset="0"/>
              </a:rPr>
              <a:t>	</a:t>
            </a:r>
          </a:p>
          <a:p>
            <a:pPr>
              <a:defRPr/>
            </a:pPr>
            <a:r>
              <a:rPr lang="es-ES" altLang="es-ES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es-ES" altLang="es-ES" sz="2800" i="1" dirty="0">
                <a:solidFill>
                  <a:schemeClr val="bg1"/>
                </a:solidFill>
                <a:latin typeface="Arial" charset="0"/>
              </a:rPr>
              <a:t>Climáticas</a:t>
            </a:r>
            <a:r>
              <a:rPr lang="es-ES" altLang="es-ES" sz="2800" dirty="0">
                <a:solidFill>
                  <a:schemeClr val="bg1"/>
                </a:solidFill>
                <a:latin typeface="Arial" charset="0"/>
              </a:rPr>
              <a:t>:</a:t>
            </a:r>
            <a:r>
              <a:rPr lang="es-ES" altLang="es-ES" dirty="0">
                <a:solidFill>
                  <a:schemeClr val="bg1"/>
                </a:solidFill>
                <a:latin typeface="Arial" charset="0"/>
              </a:rPr>
              <a:t> 	         </a:t>
            </a: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 - Riesgo de heladas.</a:t>
            </a:r>
          </a:p>
          <a:p>
            <a:pPr>
              <a:defRPr/>
            </a:pPr>
            <a:endParaRPr lang="es-ES" altLang="es-ES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r>
              <a:rPr lang="es-ES" altLang="es-ES" dirty="0">
                <a:solidFill>
                  <a:schemeClr val="bg1"/>
                </a:solidFill>
                <a:latin typeface="Arial" charset="0"/>
              </a:rPr>
              <a:t>	</a:t>
            </a:r>
          </a:p>
          <a:p>
            <a:pPr>
              <a:defRPr/>
            </a:pPr>
            <a:r>
              <a:rPr lang="es-ES" altLang="es-ES" sz="2800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es-ES" altLang="es-ES" sz="2800" i="1" dirty="0">
                <a:solidFill>
                  <a:schemeClr val="bg1"/>
                </a:solidFill>
                <a:latin typeface="Arial" charset="0"/>
              </a:rPr>
              <a:t>Topográficas:</a:t>
            </a:r>
            <a:r>
              <a:rPr lang="es-ES" altLang="es-ES" sz="2800" dirty="0">
                <a:solidFill>
                  <a:schemeClr val="bg1"/>
                </a:solidFill>
                <a:latin typeface="Arial" charset="0"/>
              </a:rPr>
              <a:t>   </a:t>
            </a: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- Ubicación de las plantaciones. </a:t>
            </a:r>
          </a:p>
          <a:p>
            <a:pPr>
              <a:defRPr/>
            </a:pP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	                  - Dimensiones aptas para la 						mecanización.</a:t>
            </a:r>
          </a:p>
          <a:p>
            <a:pPr>
              <a:defRPr/>
            </a:pPr>
            <a:r>
              <a:rPr lang="es-ES" altLang="es-ES" dirty="0">
                <a:solidFill>
                  <a:schemeClr val="bg1"/>
                </a:solidFill>
                <a:latin typeface="Arial" charset="0"/>
              </a:rPr>
              <a:t>	</a:t>
            </a:r>
            <a:endParaRPr lang="es-ES" altLang="es-ES" sz="2400" u="sng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es-ES" altLang="es-ES" sz="2800" i="1" dirty="0">
                <a:solidFill>
                  <a:schemeClr val="bg1"/>
                </a:solidFill>
                <a:latin typeface="Arial" charset="0"/>
              </a:rPr>
              <a:t>Edáficas: </a:t>
            </a: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        - Suelos arcillosos.</a:t>
            </a:r>
          </a:p>
          <a:p>
            <a:pPr>
              <a:defRPr/>
            </a:pP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		        - Suelos salinos. </a:t>
            </a:r>
          </a:p>
          <a:p>
            <a:pPr>
              <a:defRPr/>
            </a:pP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		        - Suelos alto contenido en caliza.</a:t>
            </a:r>
          </a:p>
          <a:p>
            <a:pPr>
              <a:defRPr/>
            </a:pPr>
            <a:endParaRPr lang="es-ES" altLang="es-ES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endParaRPr lang="es-ES" altLang="es-ES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s-ES" altLang="es-E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</a:t>
            </a:r>
          </a:p>
        </p:txBody>
      </p:sp>
      <p:pic>
        <p:nvPicPr>
          <p:cNvPr id="8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796" y="-70576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Onda"/>
          <p:cNvSpPr/>
          <p:nvPr/>
        </p:nvSpPr>
        <p:spPr>
          <a:xfrm>
            <a:off x="4476632" y="1988840"/>
            <a:ext cx="3707600" cy="113681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703512" y="3833092"/>
            <a:ext cx="3940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MEJORA  VARIETAL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7956" y="889556"/>
            <a:ext cx="7056437" cy="52322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EL ALMENDRO EN CASTILLA Y LEÓN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660576" y="2204865"/>
            <a:ext cx="3523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i="1" dirty="0"/>
              <a:t>VERSATILIDAD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180530" y="3833092"/>
            <a:ext cx="3235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rgbClr val="FFFF00"/>
                </a:solidFill>
              </a:rPr>
              <a:t>MECANIZACIÓN</a:t>
            </a:r>
          </a:p>
        </p:txBody>
      </p:sp>
      <p:sp>
        <p:nvSpPr>
          <p:cNvPr id="7" name="6 Flecha curvada hacia la derecha"/>
          <p:cNvSpPr/>
          <p:nvPr/>
        </p:nvSpPr>
        <p:spPr>
          <a:xfrm>
            <a:off x="3382237" y="2616939"/>
            <a:ext cx="731520" cy="1216152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7 Flecha curvada hacia la izquierda"/>
          <p:cNvSpPr/>
          <p:nvPr/>
        </p:nvSpPr>
        <p:spPr>
          <a:xfrm>
            <a:off x="8460824" y="2517576"/>
            <a:ext cx="731520" cy="1216152"/>
          </a:xfrm>
          <a:prstGeom prst="curved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703512" y="3854642"/>
            <a:ext cx="3831562" cy="624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7032104" y="3854642"/>
            <a:ext cx="3600400" cy="624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358" y="-27384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Flecha izquierda, derecha y arriba"/>
          <p:cNvSpPr/>
          <p:nvPr/>
        </p:nvSpPr>
        <p:spPr>
          <a:xfrm rot="10800000">
            <a:off x="5663778" y="4005064"/>
            <a:ext cx="1216152" cy="850392"/>
          </a:xfrm>
          <a:prstGeom prst="leftRigh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4223793" y="5032591"/>
            <a:ext cx="434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C00000"/>
                </a:solidFill>
              </a:rPr>
              <a:t>TÉCNICAS DE CULTIVO</a:t>
            </a:r>
          </a:p>
        </p:txBody>
      </p:sp>
      <p:sp>
        <p:nvSpPr>
          <p:cNvPr id="15" name="14 Elipse"/>
          <p:cNvSpPr/>
          <p:nvPr/>
        </p:nvSpPr>
        <p:spPr>
          <a:xfrm>
            <a:off x="3870022" y="4941168"/>
            <a:ext cx="4818266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995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67956" y="817548"/>
            <a:ext cx="7056437" cy="52322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Material Vegetal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063552" y="1388765"/>
            <a:ext cx="3135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u="sng" dirty="0">
                <a:solidFill>
                  <a:schemeClr val="bg1"/>
                </a:solidFill>
              </a:rPr>
              <a:t>Mejora varietal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207916" y="2276872"/>
            <a:ext cx="230390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/>
          </a:p>
          <a:p>
            <a:r>
              <a:rPr lang="es-ES" sz="2000" i="1" dirty="0">
                <a:solidFill>
                  <a:srgbClr val="FF0000"/>
                </a:solidFill>
              </a:rPr>
              <a:t>-</a:t>
            </a:r>
            <a:r>
              <a:rPr lang="es-ES" sz="2000" i="1" dirty="0" err="1">
                <a:solidFill>
                  <a:srgbClr val="FF0000"/>
                </a:solidFill>
              </a:rPr>
              <a:t>Mardía</a:t>
            </a:r>
            <a:r>
              <a:rPr lang="es-ES" sz="2000" i="1" dirty="0">
                <a:solidFill>
                  <a:srgbClr val="FF0000"/>
                </a:solidFill>
              </a:rPr>
              <a:t>.</a:t>
            </a:r>
          </a:p>
          <a:p>
            <a:r>
              <a:rPr lang="es-ES" sz="2000" i="1" dirty="0">
                <a:solidFill>
                  <a:srgbClr val="FF0000"/>
                </a:solidFill>
              </a:rPr>
              <a:t>-</a:t>
            </a:r>
            <a:r>
              <a:rPr lang="es-ES" sz="2000" i="1" dirty="0" err="1">
                <a:solidFill>
                  <a:srgbClr val="FF0000"/>
                </a:solidFill>
              </a:rPr>
              <a:t>Vialfast</a:t>
            </a:r>
            <a:r>
              <a:rPr lang="es-ES" sz="2000" i="1" dirty="0"/>
              <a:t>.</a:t>
            </a:r>
          </a:p>
          <a:p>
            <a:r>
              <a:rPr lang="es-ES" sz="2000" i="1" dirty="0"/>
              <a:t>-</a:t>
            </a:r>
            <a:r>
              <a:rPr lang="es-ES" sz="2000" i="1" dirty="0" err="1"/>
              <a:t>Belona</a:t>
            </a:r>
            <a:r>
              <a:rPr lang="es-ES" sz="2000" i="1" dirty="0"/>
              <a:t>.</a:t>
            </a:r>
          </a:p>
          <a:p>
            <a:r>
              <a:rPr lang="es-ES" sz="2000" i="1" dirty="0"/>
              <a:t>-Soleta</a:t>
            </a:r>
          </a:p>
          <a:p>
            <a:r>
              <a:rPr lang="es-ES" sz="2000" i="1" dirty="0"/>
              <a:t>-Guara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296302" y="2564905"/>
            <a:ext cx="11759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>
                <a:solidFill>
                  <a:srgbClr val="FF0000"/>
                </a:solidFill>
              </a:rPr>
              <a:t>-</a:t>
            </a:r>
            <a:r>
              <a:rPr lang="es-ES" sz="2000" i="1" dirty="0" err="1">
                <a:solidFill>
                  <a:srgbClr val="FF0000"/>
                </a:solidFill>
              </a:rPr>
              <a:t>Makako</a:t>
            </a:r>
            <a:r>
              <a:rPr lang="es-ES" sz="2000" i="1" dirty="0">
                <a:solidFill>
                  <a:srgbClr val="FF0000"/>
                </a:solidFill>
              </a:rPr>
              <a:t>.</a:t>
            </a:r>
          </a:p>
          <a:p>
            <a:r>
              <a:rPr lang="es-ES" sz="2000" i="1" dirty="0">
                <a:solidFill>
                  <a:srgbClr val="FF0000"/>
                </a:solidFill>
              </a:rPr>
              <a:t>-</a:t>
            </a:r>
            <a:r>
              <a:rPr lang="es-ES" sz="2000" i="1" dirty="0" err="1">
                <a:solidFill>
                  <a:srgbClr val="FF0000"/>
                </a:solidFill>
              </a:rPr>
              <a:t>Penta</a:t>
            </a:r>
            <a:r>
              <a:rPr lang="es-ES" sz="2000" i="1" dirty="0">
                <a:solidFill>
                  <a:srgbClr val="FF0000"/>
                </a:solidFill>
              </a:rPr>
              <a:t>.</a:t>
            </a:r>
          </a:p>
          <a:p>
            <a:r>
              <a:rPr lang="es-ES" sz="2000" i="1" dirty="0">
                <a:solidFill>
                  <a:srgbClr val="FF0000"/>
                </a:solidFill>
              </a:rPr>
              <a:t>-Tardona.</a:t>
            </a:r>
          </a:p>
          <a:p>
            <a:r>
              <a:rPr lang="es-ES" sz="2000" i="1" dirty="0"/>
              <a:t>-Marta.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177341" y="4733029"/>
            <a:ext cx="13516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/>
              <a:t>-</a:t>
            </a:r>
            <a:r>
              <a:rPr lang="es-ES" sz="2000" i="1" dirty="0" err="1"/>
              <a:t>Vayro</a:t>
            </a:r>
            <a:r>
              <a:rPr lang="es-ES" sz="2000" i="1" dirty="0"/>
              <a:t>.</a:t>
            </a:r>
          </a:p>
          <a:p>
            <a:r>
              <a:rPr lang="es-ES" sz="2000" i="1" dirty="0"/>
              <a:t>-</a:t>
            </a:r>
            <a:r>
              <a:rPr lang="es-ES" sz="2000" i="1" dirty="0" err="1"/>
              <a:t>Constantí</a:t>
            </a:r>
            <a:r>
              <a:rPr lang="es-ES" sz="2000" i="1" dirty="0"/>
              <a:t>.</a:t>
            </a:r>
          </a:p>
          <a:p>
            <a:r>
              <a:rPr lang="es-ES" sz="2000" i="1" dirty="0"/>
              <a:t>-Marinada.</a:t>
            </a:r>
          </a:p>
          <a:p>
            <a:r>
              <a:rPr lang="es-ES" sz="2000" i="1" dirty="0"/>
              <a:t>-</a:t>
            </a:r>
            <a:r>
              <a:rPr lang="es-ES" sz="2000" i="1" dirty="0" err="1"/>
              <a:t>Tarraco</a:t>
            </a:r>
            <a:r>
              <a:rPr lang="es-ES" sz="2000" i="1" dirty="0"/>
              <a:t>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248128" y="5733256"/>
            <a:ext cx="1745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/>
              <a:t>-Serie </a:t>
            </a:r>
            <a:r>
              <a:rPr lang="es-ES" sz="2000" i="1" dirty="0" err="1"/>
              <a:t>Rootpac</a:t>
            </a:r>
            <a:r>
              <a:rPr lang="es-ES" sz="2000" i="1" dirty="0"/>
              <a:t>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206556" y="4437113"/>
            <a:ext cx="3065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 </a:t>
            </a:r>
            <a:r>
              <a:rPr lang="es-ES" sz="2000" i="1" dirty="0"/>
              <a:t>-</a:t>
            </a:r>
            <a:r>
              <a:rPr lang="es-ES" sz="2000" i="1" dirty="0" err="1"/>
              <a:t>Avijor-Lauranne</a:t>
            </a:r>
            <a:r>
              <a:rPr lang="es-ES" sz="2000" i="1" dirty="0"/>
              <a:t>.</a:t>
            </a:r>
          </a:p>
        </p:txBody>
      </p:sp>
      <p:pic>
        <p:nvPicPr>
          <p:cNvPr id="12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358" y="-27384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:\Fotos\Frutales\FRUTOS SECOS\Almendro Superintensivo Zama\Almendros zama 1º año\982b03315df88fa357449d088ad99a49eecbe04c464985ed23c361840fa758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9" y="2060849"/>
            <a:ext cx="2019639" cy="184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de rootpac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327949"/>
            <a:ext cx="204666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18" y="2161489"/>
            <a:ext cx="996975" cy="46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18" y="4365105"/>
            <a:ext cx="996975" cy="47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161490"/>
            <a:ext cx="1296144" cy="46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941169"/>
            <a:ext cx="1296144" cy="75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933057"/>
            <a:ext cx="1399060" cy="57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9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C:\Users\marguthu\AppData\Local\Microsoft\Windows\Temporary Internet Files\Content.Outlook\4FP40TWZ\Despuntadora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31" y="1268761"/>
            <a:ext cx="3975515" cy="283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:\Fotos\Frutales\FRUTOS SECOS\Poda mecanica superintensivo\IMG_20190207_125619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771810"/>
            <a:ext cx="3925270" cy="275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FRUTALES\Fotos\Fotos Almendros Toro\Plantación almendros Elias\IMG_20190315_093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90" y="1268760"/>
            <a:ext cx="39604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:\Fotos\Frutales\FRUTOS SECOS\Almendro\Cosecha almendros\Cosecha Granja Escar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35" y="3861048"/>
            <a:ext cx="3995610" cy="26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cuádruple"/>
          <p:cNvSpPr/>
          <p:nvPr/>
        </p:nvSpPr>
        <p:spPr>
          <a:xfrm>
            <a:off x="3368068" y="2924944"/>
            <a:ext cx="5345335" cy="1944216"/>
          </a:xfrm>
          <a:prstGeom prst="quadArrowCallout">
            <a:avLst>
              <a:gd name="adj1" fmla="val 37030"/>
              <a:gd name="adj2" fmla="val 18515"/>
              <a:gd name="adj3" fmla="val 18515"/>
              <a:gd name="adj4" fmla="val 481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259969" y="3145086"/>
            <a:ext cx="3672409" cy="1431925"/>
          </a:xfrm>
        </p:spPr>
        <p:txBody>
          <a:bodyPr/>
          <a:lstStyle/>
          <a:p>
            <a:r>
              <a:rPr lang="es-ES" u="sng" dirty="0">
                <a:solidFill>
                  <a:schemeClr val="accent2"/>
                </a:solidFill>
              </a:rPr>
              <a:t>Mecanización</a:t>
            </a:r>
          </a:p>
        </p:txBody>
      </p:sp>
      <p:pic>
        <p:nvPicPr>
          <p:cNvPr id="9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490" y="-99392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4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51585" y="673532"/>
            <a:ext cx="7056437" cy="52322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Técnicas de cultivo</a:t>
            </a:r>
          </a:p>
        </p:txBody>
      </p:sp>
      <p:pic>
        <p:nvPicPr>
          <p:cNvPr id="2050" name="Picture 2" descr="N:\Fotos\Frutales\FRUTOS SECOS\Almendro\Almendro superintensivo en Mequinenza Huesca 2017\20170720_192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51" y="1340768"/>
            <a:ext cx="39961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N:\Fotos\Frutales\FRUTOS SECOS\Almendro\Parcela Sara\image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51" y="4077073"/>
            <a:ext cx="3996128" cy="28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75521" y="1196753"/>
            <a:ext cx="434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u="sng" dirty="0">
                <a:solidFill>
                  <a:schemeClr val="bg1"/>
                </a:solidFill>
              </a:rPr>
              <a:t>TÉCNICAS DE CULTIVO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937756" y="1916832"/>
            <a:ext cx="36549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FF0000"/>
                </a:solidFill>
              </a:rPr>
              <a:t>TIPOS  DE PLANTACIÓN:</a:t>
            </a:r>
          </a:p>
          <a:p>
            <a:r>
              <a:rPr lang="es-ES" sz="2800" dirty="0"/>
              <a:t>	-Tradicional</a:t>
            </a:r>
          </a:p>
          <a:p>
            <a:r>
              <a:rPr lang="es-ES" sz="2800" dirty="0"/>
              <a:t>	-Intensivo </a:t>
            </a:r>
          </a:p>
          <a:p>
            <a:r>
              <a:rPr lang="es-ES" sz="2800" dirty="0"/>
              <a:t>	-</a:t>
            </a:r>
            <a:r>
              <a:rPr lang="es-ES" sz="2800" dirty="0" err="1"/>
              <a:t>Superintensivo</a:t>
            </a:r>
            <a:endParaRPr lang="es-ES" sz="2800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504939" y="3545632"/>
            <a:ext cx="5544616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800" dirty="0">
                <a:solidFill>
                  <a:srgbClr val="FF0000"/>
                </a:solidFill>
              </a:rPr>
              <a:t>      TIPOS DE PODA:</a:t>
            </a:r>
            <a:endParaRPr lang="es-ES" sz="2800" dirty="0"/>
          </a:p>
          <a:p>
            <a:pPr algn="l"/>
            <a:r>
              <a:rPr lang="es-ES" sz="2800" dirty="0"/>
              <a:t>	     -No poda</a:t>
            </a:r>
          </a:p>
          <a:p>
            <a:pPr algn="l"/>
            <a:r>
              <a:rPr lang="es-ES" sz="2800" dirty="0"/>
              <a:t>	     -Poda mecánica</a:t>
            </a:r>
          </a:p>
          <a:p>
            <a:pPr algn="l"/>
            <a:r>
              <a:rPr lang="es-ES" sz="2800" dirty="0"/>
              <a:t>	     -Poda aragonesa o 4.0.</a:t>
            </a:r>
          </a:p>
          <a:p>
            <a:pPr algn="l"/>
            <a:r>
              <a:rPr lang="es-ES" sz="2800" dirty="0"/>
              <a:t>	     -Poda mixtas</a:t>
            </a:r>
          </a:p>
        </p:txBody>
      </p:sp>
      <p:pic>
        <p:nvPicPr>
          <p:cNvPr id="9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490" y="-99392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27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:\Fotos\Frutales\FRUTOS SECOS\Avellano\IMG-20190228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978950"/>
            <a:ext cx="4932040" cy="38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C:\Users\marguthu\Desktop\Almendro\Fotos frutos secos 21 junio\IMG_2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02" y="29664"/>
            <a:ext cx="5204671" cy="390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51585" y="2978950"/>
            <a:ext cx="7056437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OTRAS ALTERNATIVAS: NOGAL Y AVELLANO EN CASTILLA Y LEÓN</a:t>
            </a:r>
          </a:p>
        </p:txBody>
      </p:sp>
      <p:pic>
        <p:nvPicPr>
          <p:cNvPr id="7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543" y="64748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4456414" y="2780928"/>
            <a:ext cx="3007739" cy="2785828"/>
            <a:chOff x="2932413" y="2411294"/>
            <a:chExt cx="3007739" cy="2785828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413" y="2411294"/>
              <a:ext cx="1495571" cy="155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527" y="2411294"/>
              <a:ext cx="1545625" cy="154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413" y="3939209"/>
              <a:ext cx="1512784" cy="1257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939208"/>
              <a:ext cx="1487724" cy="1257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65787670"/>
              </p:ext>
            </p:extLst>
          </p:nvPr>
        </p:nvGraphicFramePr>
        <p:xfrm>
          <a:off x="2213172" y="1844824"/>
          <a:ext cx="7551542" cy="4648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425701" y="1052514"/>
            <a:ext cx="7339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s-ES" altLang="es-ES" sz="3200" b="1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524001" y="22076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252663" y="746702"/>
            <a:ext cx="7056437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PERSPECTIVAS DE LOS FRUTOS SECOS EN CASTILLA Y LEÓN</a:t>
            </a:r>
          </a:p>
        </p:txBody>
      </p:sp>
      <p:pic>
        <p:nvPicPr>
          <p:cNvPr id="7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374" y="-99392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7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2216769"/>
            <a:ext cx="2962672" cy="3960440"/>
          </a:xfrm>
        </p:spPr>
        <p:txBody>
          <a:bodyPr>
            <a:normAutofit/>
          </a:bodyPr>
          <a:lstStyle/>
          <a:p>
            <a:r>
              <a:rPr lang="es-ES" dirty="0"/>
              <a:t>PISTACHOS</a:t>
            </a:r>
          </a:p>
          <a:p>
            <a:endParaRPr lang="es-ES" dirty="0"/>
          </a:p>
          <a:p>
            <a:r>
              <a:rPr lang="es-ES" dirty="0"/>
              <a:t>ALMENDRA</a:t>
            </a:r>
          </a:p>
          <a:p>
            <a:endParaRPr lang="es-ES" dirty="0"/>
          </a:p>
          <a:p>
            <a:r>
              <a:rPr lang="es-ES" dirty="0"/>
              <a:t>NUECES</a:t>
            </a:r>
          </a:p>
          <a:p>
            <a:endParaRPr lang="es-ES" dirty="0"/>
          </a:p>
          <a:p>
            <a:r>
              <a:rPr lang="es-ES" dirty="0"/>
              <a:t>AVELLANAS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54" y="-43743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4871864" y="2132856"/>
            <a:ext cx="4738698" cy="4273884"/>
            <a:chOff x="4191719" y="1492180"/>
            <a:chExt cx="4738698" cy="4273884"/>
          </a:xfrm>
        </p:grpSpPr>
        <p:pic>
          <p:nvPicPr>
            <p:cNvPr id="3074" name="Picture 2" descr="Resultado de imagen de Pistachos frut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719" y="1492180"/>
              <a:ext cx="2397561" cy="2161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Resultado de imagen de Avellanos fru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5770" y="3556313"/>
              <a:ext cx="2354647" cy="220975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Resultado de imagen de Almendra frut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497" y="1492180"/>
              <a:ext cx="2343920" cy="217944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Resultado de imagen de Nueces frut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719" y="3671625"/>
              <a:ext cx="2338575" cy="209443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446445" y="783868"/>
            <a:ext cx="705643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FRUTOS SECOS EN CASTILLA Y LEÓN</a:t>
            </a:r>
          </a:p>
        </p:txBody>
      </p:sp>
    </p:spTree>
    <p:extLst>
      <p:ext uri="{BB962C8B-B14F-4D97-AF65-F5344CB8AC3E}">
        <p14:creationId xmlns:p14="http://schemas.microsoft.com/office/powerpoint/2010/main" val="367785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F38FCDC1-1F04-4BF6-A864-0C7B5BC491B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63751" y="1268414"/>
            <a:ext cx="8385175" cy="3311525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4000" u="sng" dirty="0">
                <a:solidFill>
                  <a:schemeClr val="folHlink"/>
                </a:solidFill>
              </a:rPr>
              <a:t> OPORTUNIDADES DEL OLIVO</a:t>
            </a:r>
            <a:endParaRPr lang="es-ES" sz="4000" i="1" dirty="0">
              <a:solidFill>
                <a:schemeClr val="folHlink"/>
              </a:solidFill>
            </a:endParaRPr>
          </a:p>
        </p:txBody>
      </p:sp>
      <p:pic>
        <p:nvPicPr>
          <p:cNvPr id="5123" name="Picture 4" descr="logo_ita_color_recortado">
            <a:extLst>
              <a:ext uri="{FF2B5EF4-FFF2-40B4-BE49-F238E27FC236}">
                <a16:creationId xmlns:a16="http://schemas.microsoft.com/office/drawing/2014/main" id="{C48419FA-C8F3-4B24-A62E-26D39AC79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324008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logo_ita_bn">
            <a:extLst>
              <a:ext uri="{FF2B5EF4-FFF2-40B4-BE49-F238E27FC236}">
                <a16:creationId xmlns:a16="http://schemas.microsoft.com/office/drawing/2014/main" id="{A5B486A3-7C25-492A-9247-E50D3A6D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9309100" y="333376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>
            <a:extLst>
              <a:ext uri="{FF2B5EF4-FFF2-40B4-BE49-F238E27FC236}">
                <a16:creationId xmlns:a16="http://schemas.microsoft.com/office/drawing/2014/main" id="{9F04C00E-74ED-4C6F-BA4E-9029767291B2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s-ES"/>
              <a:t> </a:t>
            </a: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A03AC184-2E85-4FA7-BE6B-37FF15088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714375"/>
            <a:ext cx="7056437" cy="946150"/>
          </a:xfrm>
          <a:prstGeom prst="rect">
            <a:avLst/>
          </a:prstGeom>
          <a:solidFill>
            <a:srgbClr val="99CC00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DISTRIBUCIÓN DEL OLIVAR</a:t>
            </a:r>
          </a:p>
          <a:p>
            <a:pPr algn="ctr">
              <a:defRPr/>
            </a:pPr>
            <a:r>
              <a:rPr 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 CASTILLA Y LEÓN</a:t>
            </a:r>
          </a:p>
        </p:txBody>
      </p:sp>
      <p:pic>
        <p:nvPicPr>
          <p:cNvPr id="6148" name="Picture 8">
            <a:extLst>
              <a:ext uri="{FF2B5EF4-FFF2-40B4-BE49-F238E27FC236}">
                <a16:creationId xmlns:a16="http://schemas.microsoft.com/office/drawing/2014/main" id="{9FC31AA3-3E54-4A23-823C-2B6F5D64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1714501"/>
            <a:ext cx="583247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logo_ita_bn">
            <a:extLst>
              <a:ext uri="{FF2B5EF4-FFF2-40B4-BE49-F238E27FC236}">
                <a16:creationId xmlns:a16="http://schemas.microsoft.com/office/drawing/2014/main" id="{39052FEC-D261-47DC-8E81-90D26ADF8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9309100" y="188913"/>
            <a:ext cx="135890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23B5EA1F-8CD3-443D-BF62-126492E3D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981075"/>
            <a:ext cx="7056437" cy="946150"/>
          </a:xfrm>
          <a:prstGeom prst="rect">
            <a:avLst/>
          </a:prstGeom>
          <a:solidFill>
            <a:srgbClr val="99CC00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OLIVICULTURA</a:t>
            </a:r>
          </a:p>
          <a:p>
            <a:pPr algn="ctr">
              <a:defRPr/>
            </a:pPr>
            <a:r>
              <a:rPr lang="es-E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TRADICIONAL</a:t>
            </a:r>
          </a:p>
        </p:txBody>
      </p:sp>
      <p:sp>
        <p:nvSpPr>
          <p:cNvPr id="7171" name="Rectangle 6">
            <a:extLst>
              <a:ext uri="{FF2B5EF4-FFF2-40B4-BE49-F238E27FC236}">
                <a16:creationId xmlns:a16="http://schemas.microsoft.com/office/drawing/2014/main" id="{269FD8ED-0ED5-44B8-90CB-5D359D2EC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4" y="2205039"/>
            <a:ext cx="7570787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Longevidad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Cultivo mediterráneo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Sistema extensivo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Monocultivo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Tecnología de base empírica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Alta demanda de mano de obra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Elevados costes de recolección</a:t>
            </a:r>
          </a:p>
        </p:txBody>
      </p:sp>
      <p:pic>
        <p:nvPicPr>
          <p:cNvPr id="7172" name="Picture 4" descr="logo_ita_bn">
            <a:extLst>
              <a:ext uri="{FF2B5EF4-FFF2-40B4-BE49-F238E27FC236}">
                <a16:creationId xmlns:a16="http://schemas.microsoft.com/office/drawing/2014/main" id="{9E085509-F00A-4BB5-AC75-2E348CE3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9309100" y="1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66B7E1E5-DABB-4E50-AA72-34F7650FA8F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648076" y="260351"/>
            <a:ext cx="4824413" cy="7561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E27AB13D-CF1E-4C20-B469-E5E502A31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981075"/>
            <a:ext cx="7056437" cy="946150"/>
          </a:xfrm>
          <a:prstGeom prst="rect">
            <a:avLst/>
          </a:prstGeom>
          <a:solidFill>
            <a:srgbClr val="99CC00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OLIVICULTURA</a:t>
            </a:r>
          </a:p>
          <a:p>
            <a:pPr algn="ctr">
              <a:defRPr/>
            </a:pPr>
            <a:r>
              <a:rPr lang="es-E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TRADICIONAL</a:t>
            </a:r>
          </a:p>
        </p:txBody>
      </p:sp>
      <p:pic>
        <p:nvPicPr>
          <p:cNvPr id="8196" name="Picture 4" descr="logo_ita_bn">
            <a:extLst>
              <a:ext uri="{FF2B5EF4-FFF2-40B4-BE49-F238E27FC236}">
                <a16:creationId xmlns:a16="http://schemas.microsoft.com/office/drawing/2014/main" id="{05488AF9-C383-49CB-B720-6FBE4D2B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9309100" y="1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:a16="http://schemas.microsoft.com/office/drawing/2014/main" id="{A91F9C49-9388-4FAB-880D-392CB3D07C4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143251" y="333376"/>
            <a:ext cx="5122863" cy="1431925"/>
          </a:xfrm>
        </p:spPr>
        <p:txBody>
          <a:bodyPr/>
          <a:lstStyle/>
          <a:p>
            <a:pPr eaLnBrk="1" hangingPunct="1">
              <a:defRPr/>
            </a:pPr>
            <a:r>
              <a:rPr lang="es-ES"/>
              <a:t>Densidades de </a:t>
            </a:r>
            <a:br>
              <a:rPr lang="es-ES"/>
            </a:br>
            <a:r>
              <a:rPr lang="es-ES"/>
              <a:t>	plantación</a:t>
            </a:r>
          </a:p>
        </p:txBody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4131A521-1A49-4971-8712-95CADC1E9CBD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990600" lvl="1" indent="-533400">
              <a:buNone/>
              <a:defRPr/>
            </a:pPr>
            <a:r>
              <a:rPr lang="es-ES" b="1" u="sng" dirty="0"/>
              <a:t>Densidades</a:t>
            </a:r>
          </a:p>
          <a:p>
            <a:pPr marL="990600" lvl="1" indent="-533400">
              <a:buNone/>
              <a:defRPr/>
            </a:pPr>
            <a:endParaRPr lang="es-ES" b="1" dirty="0"/>
          </a:p>
          <a:p>
            <a:pPr marL="990600" lvl="1" indent="-533400">
              <a:defRPr/>
            </a:pPr>
            <a:r>
              <a:rPr lang="es-ES" dirty="0"/>
              <a:t>Olivar tradicional		80-100 árboles/ha</a:t>
            </a:r>
          </a:p>
          <a:p>
            <a:pPr marL="990600" lvl="1" indent="-533400">
              <a:defRPr/>
            </a:pPr>
            <a:r>
              <a:rPr lang="es-ES" dirty="0"/>
              <a:t>Olivar intensivo		300-700 árboles/ha</a:t>
            </a:r>
          </a:p>
          <a:p>
            <a:pPr marL="990600" lvl="1" indent="-533400">
              <a:defRPr/>
            </a:pPr>
            <a:r>
              <a:rPr lang="es-ES" dirty="0"/>
              <a:t>Olivar </a:t>
            </a:r>
            <a:r>
              <a:rPr lang="es-ES" dirty="0" err="1"/>
              <a:t>superintensivo</a:t>
            </a:r>
            <a:r>
              <a:rPr lang="es-ES" dirty="0"/>
              <a:t> 	&gt;1000 árboles/ha</a:t>
            </a:r>
          </a:p>
          <a:p>
            <a:pPr marL="990600" lvl="1" indent="-533400">
              <a:buNone/>
              <a:defRPr/>
            </a:pPr>
            <a:endParaRPr lang="es-ES" dirty="0"/>
          </a:p>
          <a:p>
            <a:pPr marL="990600" lvl="1" indent="-533400">
              <a:buNone/>
              <a:defRPr/>
            </a:pPr>
            <a:r>
              <a:rPr lang="es-ES" b="1" u="sng" dirty="0"/>
              <a:t>Marcos de plantación</a:t>
            </a:r>
          </a:p>
          <a:p>
            <a:pPr marL="990600" lvl="1" indent="-533400">
              <a:buNone/>
              <a:defRPr/>
            </a:pPr>
            <a:endParaRPr lang="es-ES" dirty="0"/>
          </a:p>
          <a:p>
            <a:pPr marL="990600" lvl="1" indent="-533400">
              <a:defRPr/>
            </a:pPr>
            <a:r>
              <a:rPr lang="es-ES" dirty="0"/>
              <a:t>Tradicional			12x12 – 10x10</a:t>
            </a:r>
          </a:p>
          <a:p>
            <a:pPr marL="990600" lvl="1" indent="-533400">
              <a:defRPr/>
            </a:pPr>
            <a:r>
              <a:rPr lang="es-ES" dirty="0"/>
              <a:t>Intensivo			7x4 – 6x4</a:t>
            </a:r>
          </a:p>
          <a:p>
            <a:pPr marL="990600" lvl="1" indent="-533400">
              <a:defRPr/>
            </a:pPr>
            <a:r>
              <a:rPr lang="es-ES" dirty="0" err="1"/>
              <a:t>Superintensivo</a:t>
            </a:r>
            <a:r>
              <a:rPr lang="es-ES" dirty="0"/>
              <a:t>		4x1.5 -4x2</a:t>
            </a:r>
          </a:p>
        </p:txBody>
      </p:sp>
      <p:pic>
        <p:nvPicPr>
          <p:cNvPr id="9220" name="Picture 4" descr="logo_ita_bn">
            <a:extLst>
              <a:ext uri="{FF2B5EF4-FFF2-40B4-BE49-F238E27FC236}">
                <a16:creationId xmlns:a16="http://schemas.microsoft.com/office/drawing/2014/main" id="{2E740778-005F-418B-8562-9092C887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9309100" y="1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9AB6F95C-B9C6-49D4-97D4-564A7B85D2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981075"/>
            <a:ext cx="8820150" cy="5505450"/>
          </a:xfrm>
          <a:noFill/>
          <a:ln cap="flat" algn="ctr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21" name="Rectangle 9">
            <a:extLst>
              <a:ext uri="{FF2B5EF4-FFF2-40B4-BE49-F238E27FC236}">
                <a16:creationId xmlns:a16="http://schemas.microsoft.com/office/drawing/2014/main" id="{DB6E37D6-7429-40CA-BE32-5A289F4F124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4" y="188914"/>
            <a:ext cx="8385175" cy="936625"/>
          </a:xfrm>
        </p:spPr>
        <p:txBody>
          <a:bodyPr/>
          <a:lstStyle/>
          <a:p>
            <a:pPr algn="ctr">
              <a:defRPr/>
            </a:pPr>
            <a:r>
              <a:rPr lang="es-ES" sz="3600" dirty="0"/>
              <a:t>OLIVAR TRADICIONAL</a:t>
            </a:r>
          </a:p>
        </p:txBody>
      </p:sp>
      <p:pic>
        <p:nvPicPr>
          <p:cNvPr id="10244" name="Picture 4" descr="logo_ita_bn">
            <a:extLst>
              <a:ext uri="{FF2B5EF4-FFF2-40B4-BE49-F238E27FC236}">
                <a16:creationId xmlns:a16="http://schemas.microsoft.com/office/drawing/2014/main" id="{58D543E2-8977-4924-8EE0-79050EF1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9309100" y="1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>
            <a:extLst>
              <a:ext uri="{FF2B5EF4-FFF2-40B4-BE49-F238E27FC236}">
                <a16:creationId xmlns:a16="http://schemas.microsoft.com/office/drawing/2014/main" id="{BCB2A49C-63CA-4C52-95A9-587DABD6C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981075"/>
            <a:ext cx="7056437" cy="946150"/>
          </a:xfrm>
          <a:prstGeom prst="rect">
            <a:avLst/>
          </a:prstGeom>
          <a:solidFill>
            <a:srgbClr val="99CC00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NUEVA OLIVICULTURA</a:t>
            </a:r>
          </a:p>
          <a:p>
            <a:pPr algn="ctr">
              <a:defRPr/>
            </a:pPr>
            <a:r>
              <a:rPr lang="es-E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SUPERINTENSIVO</a:t>
            </a:r>
          </a:p>
        </p:txBody>
      </p:sp>
      <p:sp>
        <p:nvSpPr>
          <p:cNvPr id="108548" name="Rectangle 4">
            <a:extLst>
              <a:ext uri="{FF2B5EF4-FFF2-40B4-BE49-F238E27FC236}">
                <a16:creationId xmlns:a16="http://schemas.microsoft.com/office/drawing/2014/main" id="{C0A2CCE6-5D94-4160-89BF-FE9499571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1916113"/>
            <a:ext cx="736441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endParaRPr lang="es-E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s-ES" sz="2400" dirty="0">
                <a:latin typeface="Arial" charset="0"/>
              </a:rPr>
              <a:t> Plantaciones precoces y de vida media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s-ES" sz="2400" dirty="0">
                <a:latin typeface="Arial" charset="0"/>
              </a:rPr>
              <a:t> Variedades y patrones específicos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s-ES" sz="2400" dirty="0">
                <a:latin typeface="Arial" charset="0"/>
              </a:rPr>
              <a:t> Planta de vivero certificada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s-ES" sz="2400" dirty="0">
                <a:latin typeface="Arial" charset="0"/>
              </a:rPr>
              <a:t> Plantaciones con riego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s-ES" sz="2400" dirty="0">
                <a:latin typeface="Arial" charset="0"/>
              </a:rPr>
              <a:t> Uso racional de agroquímicos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s-ES" sz="2400" dirty="0">
                <a:latin typeface="Arial" charset="0"/>
              </a:rPr>
              <a:t> Reducción de la poda, control del vigor y la </a:t>
            </a:r>
            <a:r>
              <a:rPr lang="es-ES" sz="2400" dirty="0" err="1">
                <a:latin typeface="Arial" charset="0"/>
              </a:rPr>
              <a:t>vecería</a:t>
            </a:r>
            <a:endParaRPr lang="es-ES" sz="2400" dirty="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r>
              <a:rPr lang="es-ES" sz="2400" dirty="0">
                <a:latin typeface="Arial" charset="0"/>
              </a:rPr>
              <a:t> Mecanización de la recolección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/>
            </a:pPr>
            <a:endParaRPr lang="es-E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11268" name="Picture 4" descr="logo_ita_bn">
            <a:extLst>
              <a:ext uri="{FF2B5EF4-FFF2-40B4-BE49-F238E27FC236}">
                <a16:creationId xmlns:a16="http://schemas.microsoft.com/office/drawing/2014/main" id="{0DC579C7-C889-4AD7-94F9-03343A79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9309100" y="1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PB120170">
            <a:extLst>
              <a:ext uri="{FF2B5EF4-FFF2-40B4-BE49-F238E27FC236}">
                <a16:creationId xmlns:a16="http://schemas.microsoft.com/office/drawing/2014/main" id="{B556562C-A833-47CF-9B30-BC50EDD27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692150"/>
            <a:ext cx="453707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logo_ita_bn">
            <a:extLst>
              <a:ext uri="{FF2B5EF4-FFF2-40B4-BE49-F238E27FC236}">
                <a16:creationId xmlns:a16="http://schemas.microsoft.com/office/drawing/2014/main" id="{A0B833FC-8B04-4D64-ABA5-532B3872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9309100" y="115888"/>
            <a:ext cx="135890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91" name="Text Box 7">
            <a:extLst>
              <a:ext uri="{FF2B5EF4-FFF2-40B4-BE49-F238E27FC236}">
                <a16:creationId xmlns:a16="http://schemas.microsoft.com/office/drawing/2014/main" id="{27E96ADD-702F-46BE-B941-D8B587EE0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15888"/>
            <a:ext cx="7056438" cy="946150"/>
          </a:xfrm>
          <a:prstGeom prst="rect">
            <a:avLst/>
          </a:prstGeom>
          <a:solidFill>
            <a:srgbClr val="99CC00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NUEVA OLIVICULTURA</a:t>
            </a:r>
          </a:p>
          <a:p>
            <a:pPr algn="ctr">
              <a:defRPr/>
            </a:pPr>
            <a:r>
              <a:rPr lang="es-ES" sz="2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SUPERINTENSIVO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>
            <a:extLst>
              <a:ext uri="{FF2B5EF4-FFF2-40B4-BE49-F238E27FC236}">
                <a16:creationId xmlns:a16="http://schemas.microsoft.com/office/drawing/2014/main" id="{5A587982-4052-4E4A-B312-458F647D8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1" y="1052514"/>
            <a:ext cx="7339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s-ES" sz="3200" b="1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4E78DD4-A84D-4B83-BE31-3B2E5B572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20769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14340" name="Text Box 11">
            <a:extLst>
              <a:ext uri="{FF2B5EF4-FFF2-40B4-BE49-F238E27FC236}">
                <a16:creationId xmlns:a16="http://schemas.microsoft.com/office/drawing/2014/main" id="{1E551F3D-BB2B-43D2-91F5-E2923B2C8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2085976"/>
            <a:ext cx="79914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2800"/>
              <a:t>Parámetros de rentabilidad:</a:t>
            </a:r>
          </a:p>
          <a:p>
            <a:pPr lvl="2" eaLnBrk="1" hangingPunct="1">
              <a:buClr>
                <a:srgbClr val="99FF66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  Producción de oliva/ha</a:t>
            </a:r>
          </a:p>
          <a:p>
            <a:pPr lvl="2" eaLnBrk="1" hangingPunct="1">
              <a:buClr>
                <a:srgbClr val="99FF66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  Precio / kg</a:t>
            </a:r>
          </a:p>
          <a:p>
            <a:pPr lvl="2" eaLnBrk="1" hangingPunct="1">
              <a:buClr>
                <a:srgbClr val="99FF66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  Producción de aceite/ha</a:t>
            </a:r>
          </a:p>
          <a:p>
            <a:pPr lvl="2" eaLnBrk="1" hangingPunct="1">
              <a:buClr>
                <a:srgbClr val="99FF66"/>
              </a:buClr>
              <a:buFont typeface="Wingdings" panose="05000000000000000000" pitchFamily="2" charset="2"/>
              <a:buChar char="§"/>
            </a:pPr>
            <a:r>
              <a:rPr lang="es-ES" altLang="es-ES" sz="2800"/>
              <a:t>  Coste del cultivo</a:t>
            </a:r>
          </a:p>
          <a:p>
            <a:pPr eaLnBrk="1" hangingPunct="1"/>
            <a:endParaRPr lang="es-ES" altLang="es-ES" sz="2800"/>
          </a:p>
          <a:p>
            <a:pPr eaLnBrk="1" hangingPunct="1"/>
            <a:r>
              <a:rPr lang="es-ES" altLang="es-ES" sz="2800"/>
              <a:t>¿Producción Media: 4000-5000 Kg/ha?</a:t>
            </a:r>
          </a:p>
          <a:p>
            <a:pPr eaLnBrk="1" hangingPunct="1"/>
            <a:endParaRPr lang="es-ES" altLang="es-ES" sz="2800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210015A1-60A8-4DFD-AD2A-60E8C0DA0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692150"/>
            <a:ext cx="7056437" cy="946150"/>
          </a:xfrm>
          <a:prstGeom prst="rect">
            <a:avLst/>
          </a:prstGeom>
          <a:solidFill>
            <a:srgbClr val="99CC00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NUEVA OLIVICULTURA</a:t>
            </a:r>
          </a:p>
          <a:p>
            <a:pPr algn="ctr">
              <a:defRPr/>
            </a:pPr>
            <a:r>
              <a:rPr 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SUPERINTENSIVO</a:t>
            </a:r>
          </a:p>
        </p:txBody>
      </p:sp>
      <p:pic>
        <p:nvPicPr>
          <p:cNvPr id="14342" name="Picture 4" descr="logo_ita_bn">
            <a:extLst>
              <a:ext uri="{FF2B5EF4-FFF2-40B4-BE49-F238E27FC236}">
                <a16:creationId xmlns:a16="http://schemas.microsoft.com/office/drawing/2014/main" id="{2926B3C3-864C-4E48-A006-AD7ADE0BB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9864914" y="179301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:\Frutales\Olivo\JORNADA ASOCIACION OLIVOS\ensayo medina de rioseco\MAPAS MEDINA BUENOS\ENSAYO DE VARIEDADES GRANDEJPG.JPG">
            <a:extLst>
              <a:ext uri="{FF2B5EF4-FFF2-40B4-BE49-F238E27FC236}">
                <a16:creationId xmlns:a16="http://schemas.microsoft.com/office/drawing/2014/main" id="{76089875-990F-41AA-9B71-027BFBDB65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26538" cy="6805613"/>
          </a:xfrm>
          <a:noFill/>
        </p:spPr>
      </p:pic>
      <p:pic>
        <p:nvPicPr>
          <p:cNvPr id="13315" name="Picture 5" descr="N:\Frutales\Olivo\JORNADA ASOCIACION OLIVOS\ico-logo-invert.png">
            <a:extLst>
              <a:ext uri="{FF2B5EF4-FFF2-40B4-BE49-F238E27FC236}">
                <a16:creationId xmlns:a16="http://schemas.microsoft.com/office/drawing/2014/main" id="{8731B52F-4B4E-4BCD-A3BB-EFCF58B3E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100013"/>
            <a:ext cx="8302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logo_ita_bn">
            <a:extLst>
              <a:ext uri="{FF2B5EF4-FFF2-40B4-BE49-F238E27FC236}">
                <a16:creationId xmlns:a16="http://schemas.microsoft.com/office/drawing/2014/main" id="{F637EEB5-FCD7-4CC2-933C-FFA51BDE9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1774825" y="180976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:\Judias_y_otros_cultivos\FOTOS\Frutales\Pistachos\Toro 20110808\DSC_9307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907288"/>
            <a:ext cx="8198596" cy="544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52" y="0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783633" y="2708920"/>
            <a:ext cx="7056437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altLang="es-E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EL PISTACHERO EN CASTILLA Y LEÓN</a:t>
            </a:r>
          </a:p>
        </p:txBody>
      </p:sp>
    </p:spTree>
    <p:extLst>
      <p:ext uri="{BB962C8B-B14F-4D97-AF65-F5344CB8AC3E}">
        <p14:creationId xmlns:p14="http://schemas.microsoft.com/office/powerpoint/2010/main" val="32606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:a16="http://schemas.microsoft.com/office/drawing/2014/main" id="{CEAB931F-1716-4DC4-8ECA-DECE9DEEDFF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>
                <a:solidFill>
                  <a:schemeClr val="folHlink"/>
                </a:solidFill>
              </a:rPr>
              <a:t>ENSAYOS DE OLIVAR SUPERINTENSIVO</a:t>
            </a: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4FA42CE8-9536-475D-B0B6-E0B9C5996BAF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2208214" y="1844675"/>
            <a:ext cx="8150225" cy="44640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s-ES" sz="2000"/>
              <a:t>Situación: </a:t>
            </a:r>
          </a:p>
          <a:p>
            <a:pPr lvl="4" eaLnBrk="1" hangingPunct="1">
              <a:lnSpc>
                <a:spcPct val="80000"/>
              </a:lnSpc>
              <a:defRPr/>
            </a:pPr>
            <a:r>
              <a:rPr lang="es-ES" sz="1400"/>
              <a:t>Población: Medina de Rioseco</a:t>
            </a:r>
          </a:p>
          <a:p>
            <a:pPr lvl="4" eaLnBrk="1" hangingPunct="1">
              <a:lnSpc>
                <a:spcPct val="80000"/>
              </a:lnSpc>
              <a:defRPr/>
            </a:pPr>
            <a:r>
              <a:rPr lang="es-ES" sz="1400"/>
              <a:t>Altitud: 850m	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/>
              <a:t>Año de plantación: 2008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/>
              <a:t>Variedades empleadas:</a:t>
            </a:r>
          </a:p>
          <a:p>
            <a:pPr eaLnBrk="1" hangingPunct="1">
              <a:lnSpc>
                <a:spcPct val="80000"/>
              </a:lnSpc>
              <a:defRPr/>
            </a:pPr>
            <a:endParaRPr lang="es-ES" sz="2000"/>
          </a:p>
          <a:p>
            <a:pPr lvl="1" eaLnBrk="1" hangingPunct="1">
              <a:lnSpc>
                <a:spcPct val="80000"/>
              </a:lnSpc>
              <a:defRPr/>
            </a:pPr>
            <a:r>
              <a:rPr lang="es-ES" sz="2000" i="1"/>
              <a:t>Arbequina, Arbosana, Cornicabra, Picual, Manzanilla Cacereña, Arroniz</a:t>
            </a:r>
            <a:r>
              <a:rPr lang="es-ES" sz="2000"/>
              <a:t>,.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s-ES" sz="2000"/>
          </a:p>
          <a:p>
            <a:pPr lvl="1" eaLnBrk="1" hangingPunct="1">
              <a:lnSpc>
                <a:spcPct val="80000"/>
              </a:lnSpc>
              <a:defRPr/>
            </a:pPr>
            <a:r>
              <a:rPr lang="es-ES" sz="2000"/>
              <a:t>Variedades fuera de ensayo: </a:t>
            </a:r>
            <a:r>
              <a:rPr lang="es-ES" sz="2000" i="1"/>
              <a:t>Redondilla, Royuela, Frantoio, Hojiblanca, Picudo.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s-ES" sz="1800" i="1"/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/>
              <a:t>Marco de plantación: 4 x 1,5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/>
              <a:t>Riego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/>
              <a:t>Material vegetal: plantas de 60 cm (6 meses)</a:t>
            </a:r>
          </a:p>
          <a:p>
            <a:pPr eaLnBrk="1" hangingPunct="1">
              <a:lnSpc>
                <a:spcPct val="80000"/>
              </a:lnSpc>
              <a:defRPr/>
            </a:pPr>
            <a:endParaRPr lang="es-ES" sz="1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5364" name="Picture 4" descr="logo_ita_bn">
            <a:extLst>
              <a:ext uri="{FF2B5EF4-FFF2-40B4-BE49-F238E27FC236}">
                <a16:creationId xmlns:a16="http://schemas.microsoft.com/office/drawing/2014/main" id="{E8F78CB2-0BF5-435D-9214-2F4CFA74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9810472" y="260351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logo_ita_bn">
            <a:extLst>
              <a:ext uri="{FF2B5EF4-FFF2-40B4-BE49-F238E27FC236}">
                <a16:creationId xmlns:a16="http://schemas.microsoft.com/office/drawing/2014/main" id="{8538B589-46AC-49BE-BA27-F95DD325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1774825" y="180976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N:\Frutales\Olivo\JORNADA ASOCIACION OLIVOS\ico-logo-invert.png">
            <a:extLst>
              <a:ext uri="{FF2B5EF4-FFF2-40B4-BE49-F238E27FC236}">
                <a16:creationId xmlns:a16="http://schemas.microsoft.com/office/drawing/2014/main" id="{6B792507-59CE-4A4C-99AA-F493922F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100013"/>
            <a:ext cx="8302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id="{E602B68C-8F77-4061-BC07-0F293270FBB2}"/>
              </a:ext>
            </a:extLst>
          </p:cNvPr>
          <p:cNvGraphicFramePr>
            <a:graphicFrameLocks/>
          </p:cNvGraphicFramePr>
          <p:nvPr/>
        </p:nvGraphicFramePr>
        <p:xfrm>
          <a:off x="1919536" y="531814"/>
          <a:ext cx="8280920" cy="5273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logo_ita_bn">
            <a:extLst>
              <a:ext uri="{FF2B5EF4-FFF2-40B4-BE49-F238E27FC236}">
                <a16:creationId xmlns:a16="http://schemas.microsoft.com/office/drawing/2014/main" id="{BC09D57C-870D-48EA-8F9B-1F6D2838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1"/>
          <a:stretch>
            <a:fillRect/>
          </a:stretch>
        </p:blipFill>
        <p:spPr bwMode="auto">
          <a:xfrm>
            <a:off x="1774825" y="180976"/>
            <a:ext cx="13589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N:\Frutales\Olivo\JORNADA ASOCIACION OLIVOS\ico-logo-invert.png">
            <a:extLst>
              <a:ext uri="{FF2B5EF4-FFF2-40B4-BE49-F238E27FC236}">
                <a16:creationId xmlns:a16="http://schemas.microsoft.com/office/drawing/2014/main" id="{2B4B6321-0BA1-49D5-99F4-43A52CAE5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100013"/>
            <a:ext cx="8302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2 Gráfico">
            <a:extLst>
              <a:ext uri="{FF2B5EF4-FFF2-40B4-BE49-F238E27FC236}">
                <a16:creationId xmlns:a16="http://schemas.microsoft.com/office/drawing/2014/main" id="{4230AF20-02FD-46AE-9003-ECA2C235ED2E}"/>
              </a:ext>
            </a:extLst>
          </p:cNvPr>
          <p:cNvGraphicFramePr>
            <a:graphicFrameLocks/>
          </p:cNvGraphicFramePr>
          <p:nvPr/>
        </p:nvGraphicFramePr>
        <p:xfrm>
          <a:off x="1991544" y="773906"/>
          <a:ext cx="8208912" cy="5247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 descr="N:\Presentaciones ITACyL\Presentaciones Almendro\Floración Arribes\Burrito con almendr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87488" y="0"/>
            <a:ext cx="9180512" cy="6885384"/>
          </a:xfrm>
        </p:spPr>
      </p:pic>
      <p:sp>
        <p:nvSpPr>
          <p:cNvPr id="2" name="1 CuadroTexto"/>
          <p:cNvSpPr txBox="1"/>
          <p:nvPr/>
        </p:nvSpPr>
        <p:spPr>
          <a:xfrm>
            <a:off x="2835792" y="1136686"/>
            <a:ext cx="60685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i="1" dirty="0">
                <a:solidFill>
                  <a:srgbClr val="FFFF00"/>
                </a:solidFill>
              </a:rPr>
              <a:t>¡¡MUCHAS GRACIAS </a:t>
            </a:r>
          </a:p>
          <a:p>
            <a:r>
              <a:rPr lang="es-ES" sz="5400" b="1" i="1" dirty="0">
                <a:solidFill>
                  <a:srgbClr val="FFFF00"/>
                </a:solidFill>
              </a:rPr>
              <a:t>POR SU ATENCIÓN!!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75520" y="3557753"/>
            <a:ext cx="46960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u="sng" dirty="0">
                <a:solidFill>
                  <a:srgbClr val="FFFF00"/>
                </a:solidFill>
              </a:rPr>
              <a:t>Hugo Martín Gutiérrez</a:t>
            </a:r>
          </a:p>
          <a:p>
            <a:r>
              <a:rPr lang="es-ES" sz="3200" u="sng" dirty="0" err="1">
                <a:solidFill>
                  <a:srgbClr val="FFFF00"/>
                </a:solidFill>
              </a:rPr>
              <a:t>e-mail:marguthu@itacyl.es</a:t>
            </a:r>
            <a:endParaRPr lang="es-ES" sz="3200" dirty="0"/>
          </a:p>
        </p:txBody>
      </p:sp>
      <p:pic>
        <p:nvPicPr>
          <p:cNvPr id="7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357" y="-27384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9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Frutales\Feader frutos secos\Mapas frutos secos\PISTACHO201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385460"/>
            <a:ext cx="4849324" cy="342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N:\Frutales\Feader frutos secos\Mapas frutos secos\PISTACHO201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1" y="3099303"/>
            <a:ext cx="5295769" cy="374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328554" y="5921200"/>
            <a:ext cx="10159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394941"/>
              </p:ext>
            </p:extLst>
          </p:nvPr>
        </p:nvGraphicFramePr>
        <p:xfrm>
          <a:off x="1606716" y="4980299"/>
          <a:ext cx="3697196" cy="13794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90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499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AÑO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CyL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Sup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ESPAÑA (</a:t>
                      </a:r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Sup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499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FF0000"/>
                          </a:solidFill>
                        </a:rPr>
                        <a:t>2023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FF0000"/>
                          </a:solidFill>
                        </a:rPr>
                        <a:t>2.480 ha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baseline="0" dirty="0">
                          <a:solidFill>
                            <a:srgbClr val="FF0000"/>
                          </a:solidFill>
                        </a:rPr>
                        <a:t>73.630 ha</a:t>
                      </a:r>
                      <a:endParaRPr lang="es-E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/>
          </p:nvPr>
        </p:nvGraphicFramePr>
        <p:xfrm>
          <a:off x="6600056" y="1556792"/>
          <a:ext cx="3744416" cy="13457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913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804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AÑO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CyL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Sup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ESPAÑA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s-ES" sz="2400" dirty="0" err="1">
                          <a:solidFill>
                            <a:schemeClr val="tx1"/>
                          </a:solidFill>
                        </a:rPr>
                        <a:t>Sup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804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FF0000"/>
                          </a:solidFill>
                        </a:rPr>
                        <a:t>2010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FF0000"/>
                          </a:solidFill>
                        </a:rPr>
                        <a:t>60 ha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FF0000"/>
                          </a:solidFill>
                        </a:rPr>
                        <a:t>4.450</a:t>
                      </a:r>
                      <a:r>
                        <a:rPr lang="es-ES" sz="2400" baseline="0" dirty="0">
                          <a:solidFill>
                            <a:srgbClr val="FF0000"/>
                          </a:solidFill>
                        </a:rPr>
                        <a:t> ha</a:t>
                      </a:r>
                      <a:endParaRPr lang="es-E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45" y="0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37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44670-AE73-4316-90EF-B359E7AC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082" y="681037"/>
            <a:ext cx="5571565" cy="1063439"/>
          </a:xfrm>
        </p:spPr>
        <p:txBody>
          <a:bodyPr>
            <a:normAutofit fontScale="90000"/>
          </a:bodyPr>
          <a:lstStyle/>
          <a:p>
            <a:r>
              <a:rPr lang="es-ES" b="1" i="1" dirty="0"/>
              <a:t>Superficie de pistacho (ha)</a:t>
            </a:r>
          </a:p>
        </p:txBody>
      </p:sp>
      <p:graphicFrame>
        <p:nvGraphicFramePr>
          <p:cNvPr id="4" name="2 Gráfico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080161"/>
              </p:ext>
            </p:extLst>
          </p:nvPr>
        </p:nvGraphicFramePr>
        <p:xfrm>
          <a:off x="1775012" y="1825625"/>
          <a:ext cx="874955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6489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810466"/>
            <a:ext cx="9126537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425701" y="1052514"/>
            <a:ext cx="73390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s-ES" altLang="es-ES" sz="3200" b="1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524001" y="22076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1703389" y="1356440"/>
            <a:ext cx="8964612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dirty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>
              <a:defRPr/>
            </a:pPr>
            <a:r>
              <a:rPr lang="es-ES" altLang="es-ES" sz="3200" b="1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s-ES" altLang="es-ES" sz="3200" b="1" u="sng" dirty="0">
                <a:solidFill>
                  <a:srgbClr val="000000"/>
                </a:solidFill>
                <a:latin typeface="Arial" charset="0"/>
              </a:rPr>
              <a:t>Condicionantes del Pistachero</a:t>
            </a:r>
          </a:p>
          <a:p>
            <a:pPr>
              <a:defRPr/>
            </a:pPr>
            <a:r>
              <a:rPr lang="es-ES" altLang="es-ES" dirty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>
              <a:defRPr/>
            </a:pPr>
            <a:r>
              <a:rPr lang="es-ES" altLang="es-ES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s-ES" altLang="es-ES" sz="2800" i="1" dirty="0">
                <a:solidFill>
                  <a:schemeClr val="bg1"/>
                </a:solidFill>
                <a:latin typeface="Arial" charset="0"/>
              </a:rPr>
              <a:t>Climáticas</a:t>
            </a:r>
            <a:r>
              <a:rPr lang="es-ES" altLang="es-ES" sz="2800" dirty="0">
                <a:solidFill>
                  <a:schemeClr val="bg1"/>
                </a:solidFill>
                <a:latin typeface="Arial" charset="0"/>
              </a:rPr>
              <a:t>:</a:t>
            </a:r>
            <a:r>
              <a:rPr lang="es-ES" altLang="es-ES" dirty="0">
                <a:solidFill>
                  <a:schemeClr val="bg1"/>
                </a:solidFill>
                <a:latin typeface="Arial" charset="0"/>
              </a:rPr>
              <a:t>            </a:t>
            </a: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- Horas de calor.</a:t>
            </a:r>
          </a:p>
          <a:p>
            <a:pPr>
              <a:defRPr/>
            </a:pP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		        - Humedad relativa.</a:t>
            </a:r>
          </a:p>
          <a:p>
            <a:pPr>
              <a:defRPr/>
            </a:pP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		        - Riesgo de heladas.</a:t>
            </a:r>
          </a:p>
          <a:p>
            <a:pPr>
              <a:defRPr/>
            </a:pPr>
            <a:endParaRPr lang="es-ES" altLang="es-ES" sz="2800" u="sng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r>
              <a:rPr lang="es-ES" altLang="es-ES" sz="2800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es-ES" altLang="es-ES" sz="2800" i="1" dirty="0">
                <a:solidFill>
                  <a:schemeClr val="bg1"/>
                </a:solidFill>
                <a:latin typeface="Arial" charset="0"/>
              </a:rPr>
              <a:t>Topográficas:</a:t>
            </a:r>
            <a:r>
              <a:rPr lang="es-ES" altLang="es-ES" sz="2800" dirty="0">
                <a:solidFill>
                  <a:schemeClr val="bg1"/>
                </a:solidFill>
                <a:latin typeface="Arial" charset="0"/>
              </a:rPr>
              <a:t>   </a:t>
            </a: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- Ubicación de las plantaciones. </a:t>
            </a:r>
          </a:p>
          <a:p>
            <a:pPr>
              <a:defRPr/>
            </a:pP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	                  </a:t>
            </a:r>
          </a:p>
          <a:p>
            <a:pPr>
              <a:defRPr/>
            </a:pPr>
            <a:r>
              <a:rPr lang="es-ES" altLang="es-ES" dirty="0">
                <a:solidFill>
                  <a:schemeClr val="bg1"/>
                </a:solidFill>
                <a:latin typeface="Arial" charset="0"/>
              </a:rPr>
              <a:t>	</a:t>
            </a:r>
            <a:endParaRPr lang="es-ES" altLang="es-ES" sz="2400" u="sng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es-ES" altLang="es-ES" sz="2800" i="1" dirty="0">
                <a:solidFill>
                  <a:schemeClr val="bg1"/>
                </a:solidFill>
                <a:latin typeface="Arial" charset="0"/>
              </a:rPr>
              <a:t>Edáficas: </a:t>
            </a: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        - Suelos arcillosos.</a:t>
            </a:r>
          </a:p>
          <a:p>
            <a:pPr>
              <a:defRPr/>
            </a:pP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		        - Suelos salinos. </a:t>
            </a:r>
          </a:p>
          <a:p>
            <a:pPr>
              <a:defRPr/>
            </a:pPr>
            <a:r>
              <a:rPr lang="es-ES" altLang="es-ES" sz="2400" dirty="0">
                <a:solidFill>
                  <a:schemeClr val="bg1"/>
                </a:solidFill>
                <a:latin typeface="Arial" charset="0"/>
              </a:rPr>
              <a:t>			        - Suelos alto contenido en caliza.</a:t>
            </a:r>
          </a:p>
          <a:p>
            <a:pPr>
              <a:defRPr/>
            </a:pPr>
            <a:endParaRPr lang="es-ES" altLang="es-ES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endParaRPr lang="es-ES" altLang="es-ES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s-ES" altLang="es-E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</a:t>
            </a:r>
          </a:p>
        </p:txBody>
      </p:sp>
      <p:pic>
        <p:nvPicPr>
          <p:cNvPr id="9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-99392"/>
            <a:ext cx="3114377" cy="100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8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:\Frutales\Feader frutos secos\Pistachos\ARTICULO CONDICIONANTES\UC COUCEIRO VS FERGUSON_Mesa de trabaj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44624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Frutales\Feader frutos secos\Pistachos\ARTICULO CONDICIONANTES\APTITUD CLIMÁTICA RECOMENDABLE NO RECOMEND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05351" y="1842969"/>
            <a:ext cx="44644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u="sng" dirty="0"/>
              <a:t>OTROS CONDICIONANTES</a:t>
            </a:r>
            <a:r>
              <a:rPr lang="es-ES" sz="2800" dirty="0"/>
              <a:t>:</a:t>
            </a:r>
            <a:br>
              <a:rPr lang="es-ES" dirty="0"/>
            </a:br>
            <a:endParaRPr lang="es-ES" sz="2400" i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i="1" dirty="0"/>
              <a:t>PORCENTAJE DE CUAJADO EN FLORACIÓN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i="1" dirty="0"/>
              <a:t>PORCENTAJE DE FRUTO CERRADO</a:t>
            </a:r>
          </a:p>
        </p:txBody>
      </p:sp>
      <p:pic>
        <p:nvPicPr>
          <p:cNvPr id="4099" name="Picture 3" descr="G:\FRUTALES\Fotos\Fenología pistachos 2018\Fotos interior pistachos\25 de septiembre\IMG_20180925_134303_9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 b="15143"/>
          <a:stretch/>
        </p:blipFill>
        <p:spPr bwMode="auto">
          <a:xfrm>
            <a:off x="6744073" y="4005064"/>
            <a:ext cx="3600401" cy="254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:\Intercambio\Cartelería\LOGOS\logos_itacyl_marzo2017\Coexistentia ITACY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57" y="-70576"/>
            <a:ext cx="2811147" cy="9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FRUTALES\Fotos\Fenología pistachos 2018\Fotos racimos\Lost (arriba) y Golden (abajo) Carp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556792"/>
            <a:ext cx="36004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spect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Aspecto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Aspecto">
    <a:fillStyleLst>
      <a:solidFill>
        <a:schemeClr val="phClr"/>
      </a:solidFill>
      <a:gradFill rotWithShape="1">
        <a:gsLst>
          <a:gs pos="0">
            <a:schemeClr val="phClr">
              <a:tint val="65000"/>
              <a:satMod val="270000"/>
            </a:schemeClr>
          </a:gs>
          <a:gs pos="25000">
            <a:schemeClr val="phClr">
              <a:tint val="60000"/>
              <a:satMod val="300000"/>
            </a:schemeClr>
          </a:gs>
          <a:gs pos="100000">
            <a:schemeClr val="phClr">
              <a:tint val="29000"/>
              <a:satMod val="40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5000"/>
              <a:satMod val="155000"/>
            </a:schemeClr>
          </a:gs>
          <a:gs pos="60000">
            <a:schemeClr val="phClr">
              <a:shade val="95000"/>
              <a:satMod val="150000"/>
            </a:schemeClr>
          </a:gs>
          <a:gs pos="100000">
            <a:schemeClr val="phClr">
              <a:tint val="87000"/>
              <a:satMod val="2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atMod val="150000"/>
          </a:schemeClr>
        </a:solidFill>
        <a:prstDash val="solid"/>
      </a:ln>
      <a:ln w="425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35000"/>
              <a:satMod val="150000"/>
            </a:schemeClr>
          </a:gs>
          <a:gs pos="45000">
            <a:schemeClr val="phClr">
              <a:shade val="68000"/>
              <a:satMod val="155000"/>
            </a:schemeClr>
          </a:gs>
          <a:gs pos="100000">
            <a:schemeClr val="phClr">
              <a:tint val="70000"/>
              <a:satMod val="175000"/>
            </a:schemeClr>
          </a:gs>
        </a:gsLst>
        <a:lin ang="16200000" scaled="0"/>
      </a:gradFill>
      <a:blipFill>
        <a:blip xmlns:r="http://schemas.openxmlformats.org/officeDocument/2006/relationships" r:embed="rId1">
          <a:duotone>
            <a:schemeClr val="phClr">
              <a:shade val="800"/>
              <a:satMod val="150000"/>
            </a:schemeClr>
            <a:schemeClr val="phClr">
              <a:tint val="80000"/>
              <a:satMod val="150000"/>
            </a:schemeClr>
          </a:duotone>
        </a:blip>
        <a:tile tx="0" ty="0" sx="75000" sy="7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882</Words>
  <Application>Microsoft Office PowerPoint</Application>
  <PresentationFormat>Panorámica</PresentationFormat>
  <Paragraphs>222</Paragraphs>
  <Slides>33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Franklin Gothic Book</vt:lpstr>
      <vt:lpstr>Trebuchet MS</vt:lpstr>
      <vt:lpstr>Verdana</vt:lpstr>
      <vt:lpstr>Wingdings</vt:lpstr>
      <vt:lpstr>Tema de Office</vt:lpstr>
      <vt:lpstr> OPORTUNIDADES DE LOS FRUTOS SECOS EN REGADÍO.  </vt:lpstr>
      <vt:lpstr>Presentación de PowerPoint</vt:lpstr>
      <vt:lpstr>Presentación de PowerPoint</vt:lpstr>
      <vt:lpstr>Presentación de PowerPoint</vt:lpstr>
      <vt:lpstr>Superficie de pistacho (ha)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Superficie del almendro (ha) </vt:lpstr>
      <vt:lpstr>Presentación de PowerPoint</vt:lpstr>
      <vt:lpstr>Presentación de PowerPoint</vt:lpstr>
      <vt:lpstr>Presentación de PowerPoint</vt:lpstr>
      <vt:lpstr>Mecanización</vt:lpstr>
      <vt:lpstr>Presentación de PowerPoint</vt:lpstr>
      <vt:lpstr>Presentación de PowerPoint</vt:lpstr>
      <vt:lpstr>Presentación de PowerPoint</vt:lpstr>
      <vt:lpstr> OPORTUNIDADES DEL OLIVO</vt:lpstr>
      <vt:lpstr>Presentación de PowerPoint</vt:lpstr>
      <vt:lpstr>Presentación de PowerPoint</vt:lpstr>
      <vt:lpstr>Presentación de PowerPoint</vt:lpstr>
      <vt:lpstr>Densidades de   plantación</vt:lpstr>
      <vt:lpstr>OLIVAR TRADICIONAL</vt:lpstr>
      <vt:lpstr>Presentación de PowerPoint</vt:lpstr>
      <vt:lpstr>Presentación de PowerPoint</vt:lpstr>
      <vt:lpstr>Presentación de PowerPoint</vt:lpstr>
      <vt:lpstr>Presentación de PowerPoint</vt:lpstr>
      <vt:lpstr>ENSAYOS DE OLIVAR SUPERINTENSIVO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OPORTUNIDADES DE LOS FRUTOS SECOS  EN REGADÍO.  </dc:title>
  <dc:creator>Hugo Nicolás Martín Gutiérrez</dc:creator>
  <cp:lastModifiedBy>Hugo Nicolás Martín Gutiérrez</cp:lastModifiedBy>
  <cp:revision>10</cp:revision>
  <dcterms:created xsi:type="dcterms:W3CDTF">2025-02-11T11:50:51Z</dcterms:created>
  <dcterms:modified xsi:type="dcterms:W3CDTF">2025-02-11T17:52:01Z</dcterms:modified>
</cp:coreProperties>
</file>