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1134" r:id="rId2"/>
    <p:sldId id="1147" r:id="rId3"/>
    <p:sldId id="11329" r:id="rId4"/>
    <p:sldId id="11317" r:id="rId5"/>
    <p:sldId id="11316" r:id="rId6"/>
    <p:sldId id="11084" r:id="rId7"/>
    <p:sldId id="1158" r:id="rId8"/>
    <p:sldId id="11325" r:id="rId9"/>
    <p:sldId id="11326" r:id="rId10"/>
    <p:sldId id="11327" r:id="rId11"/>
    <p:sldId id="11319" r:id="rId12"/>
    <p:sldId id="11318" r:id="rId13"/>
    <p:sldId id="11321" r:id="rId14"/>
    <p:sldId id="11336" r:id="rId15"/>
    <p:sldId id="11339" r:id="rId16"/>
    <p:sldId id="11328" r:id="rId17"/>
    <p:sldId id="11338" r:id="rId18"/>
    <p:sldId id="11342" r:id="rId19"/>
    <p:sldId id="11341" r:id="rId20"/>
    <p:sldId id="11082" r:id="rId21"/>
    <p:sldId id="11334" r:id="rId22"/>
    <p:sldId id="11335" r:id="rId23"/>
    <p:sldId id="11324" r:id="rId24"/>
    <p:sldId id="11072" r:id="rId25"/>
    <p:sldId id="11080" r:id="rId26"/>
    <p:sldId id="11340" r:id="rId27"/>
    <p:sldId id="1473" r:id="rId28"/>
  </p:sldIdLst>
  <p:sldSz cx="12192000" cy="6858000"/>
  <p:notesSz cx="6797675" cy="98726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383AAD9-0CB8-01BA-EE37-3D98993A26B7}" name="Luis Ybarra de Alvear" initials="LY" userId="S::luis.ybarra@VERTEXBIOENERGY.COM::1fcb4cc7-ea99-4e1c-9655-135cdfaedc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D700"/>
    <a:srgbClr val="DAF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AF65D4-35AD-43AF-A995-0ED1493F9B14}" v="850" dt="2026-02-02T20:14:10.2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1" autoAdjust="0"/>
    <p:restoredTop sz="94660"/>
  </p:normalViewPr>
  <p:slideViewPr>
    <p:cSldViewPr snapToGrid="0">
      <p:cViewPr varScale="1">
        <p:scale>
          <a:sx n="70" d="100"/>
          <a:sy n="70" d="100"/>
        </p:scale>
        <p:origin x="4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é Angel Macho" userId="976360c1-5ee1-4c71-b4ae-924681e3efd3" providerId="ADAL" clId="{BDE34513-9CB9-49D1-8E85-FD338DABD048}"/>
    <pc:docChg chg="addSld modSld">
      <pc:chgData name="José Angel Macho" userId="976360c1-5ee1-4c71-b4ae-924681e3efd3" providerId="ADAL" clId="{BDE34513-9CB9-49D1-8E85-FD338DABD048}" dt="2026-02-02T20:14:29.259" v="1003" actId="20577"/>
      <pc:docMkLst>
        <pc:docMk/>
      </pc:docMkLst>
      <pc:sldChg chg="modSp mod">
        <pc:chgData name="José Angel Macho" userId="976360c1-5ee1-4c71-b4ae-924681e3efd3" providerId="ADAL" clId="{BDE34513-9CB9-49D1-8E85-FD338DABD048}" dt="2026-02-02T20:08:29.576" v="899" actId="20577"/>
        <pc:sldMkLst>
          <pc:docMk/>
          <pc:sldMk cId="1719466231" sldId="1158"/>
        </pc:sldMkLst>
        <pc:spChg chg="mod">
          <ac:chgData name="José Angel Macho" userId="976360c1-5ee1-4c71-b4ae-924681e3efd3" providerId="ADAL" clId="{BDE34513-9CB9-49D1-8E85-FD338DABD048}" dt="2026-02-02T20:08:29.576" v="899" actId="20577"/>
          <ac:spMkLst>
            <pc:docMk/>
            <pc:sldMk cId="1719466231" sldId="1158"/>
            <ac:spMk id="6" creationId="{318AB089-71B0-971C-5FD5-A0A614BCC2BA}"/>
          </ac:spMkLst>
        </pc:spChg>
      </pc:sldChg>
      <pc:sldChg chg="modSp mod">
        <pc:chgData name="José Angel Macho" userId="976360c1-5ee1-4c71-b4ae-924681e3efd3" providerId="ADAL" clId="{BDE34513-9CB9-49D1-8E85-FD338DABD048}" dt="2026-02-02T20:08:48.155" v="909" actId="20577"/>
        <pc:sldMkLst>
          <pc:docMk/>
          <pc:sldMk cId="4169937020" sldId="11318"/>
        </pc:sldMkLst>
        <pc:spChg chg="mod">
          <ac:chgData name="José Angel Macho" userId="976360c1-5ee1-4c71-b4ae-924681e3efd3" providerId="ADAL" clId="{BDE34513-9CB9-49D1-8E85-FD338DABD048}" dt="2026-02-02T20:08:48.155" v="909" actId="20577"/>
          <ac:spMkLst>
            <pc:docMk/>
            <pc:sldMk cId="4169937020" sldId="11318"/>
            <ac:spMk id="24" creationId="{FBCF73AF-945F-7349-14CF-528C80E90799}"/>
          </ac:spMkLst>
        </pc:spChg>
      </pc:sldChg>
      <pc:sldChg chg="modSp mod modAnim">
        <pc:chgData name="José Angel Macho" userId="976360c1-5ee1-4c71-b4ae-924681e3efd3" providerId="ADAL" clId="{BDE34513-9CB9-49D1-8E85-FD338DABD048}" dt="2026-02-02T20:14:10.278" v="998" actId="20577"/>
        <pc:sldMkLst>
          <pc:docMk/>
          <pc:sldMk cId="1424762973" sldId="11324"/>
        </pc:sldMkLst>
        <pc:spChg chg="mod">
          <ac:chgData name="José Angel Macho" userId="976360c1-5ee1-4c71-b4ae-924681e3efd3" providerId="ADAL" clId="{BDE34513-9CB9-49D1-8E85-FD338DABD048}" dt="2026-02-02T20:13:55.413" v="976" actId="20577"/>
          <ac:spMkLst>
            <pc:docMk/>
            <pc:sldMk cId="1424762973" sldId="11324"/>
            <ac:spMk id="4" creationId="{8C895138-6DD6-8AA0-1131-DAB59B156299}"/>
          </ac:spMkLst>
        </pc:spChg>
        <pc:spChg chg="mod">
          <ac:chgData name="José Angel Macho" userId="976360c1-5ee1-4c71-b4ae-924681e3efd3" providerId="ADAL" clId="{BDE34513-9CB9-49D1-8E85-FD338DABD048}" dt="2026-02-02T20:14:10.278" v="998" actId="20577"/>
          <ac:spMkLst>
            <pc:docMk/>
            <pc:sldMk cId="1424762973" sldId="11324"/>
            <ac:spMk id="12" creationId="{7CBB29F7-CBFE-63A7-7099-34DD5E4BAAD4}"/>
          </ac:spMkLst>
        </pc:spChg>
        <pc:picChg chg="mod">
          <ac:chgData name="José Angel Macho" userId="976360c1-5ee1-4c71-b4ae-924681e3efd3" providerId="ADAL" clId="{BDE34513-9CB9-49D1-8E85-FD338DABD048}" dt="2026-02-02T20:13:59.978" v="977" actId="14100"/>
          <ac:picMkLst>
            <pc:docMk/>
            <pc:sldMk cId="1424762973" sldId="11324"/>
            <ac:picMk id="8" creationId="{97473458-C4F3-43C1-D90F-D2A7C55A773C}"/>
          </ac:picMkLst>
        </pc:picChg>
      </pc:sldChg>
      <pc:sldChg chg="modSp">
        <pc:chgData name="José Angel Macho" userId="976360c1-5ee1-4c71-b4ae-924681e3efd3" providerId="ADAL" clId="{BDE34513-9CB9-49D1-8E85-FD338DABD048}" dt="2026-02-02T20:13:32.132" v="947" actId="20577"/>
        <pc:sldMkLst>
          <pc:docMk/>
          <pc:sldMk cId="3928250620" sldId="11334"/>
        </pc:sldMkLst>
        <pc:spChg chg="mod">
          <ac:chgData name="José Angel Macho" userId="976360c1-5ee1-4c71-b4ae-924681e3efd3" providerId="ADAL" clId="{BDE34513-9CB9-49D1-8E85-FD338DABD048}" dt="2026-02-02T20:13:32.132" v="947" actId="20577"/>
          <ac:spMkLst>
            <pc:docMk/>
            <pc:sldMk cId="3928250620" sldId="11334"/>
            <ac:spMk id="3" creationId="{F61A57F8-4DD5-525D-1221-E6A0810AA8E9}"/>
          </ac:spMkLst>
        </pc:spChg>
        <pc:picChg chg="mod">
          <ac:chgData name="José Angel Macho" userId="976360c1-5ee1-4c71-b4ae-924681e3efd3" providerId="ADAL" clId="{BDE34513-9CB9-49D1-8E85-FD338DABD048}" dt="2026-02-02T20:13:29.819" v="946" actId="14100"/>
          <ac:picMkLst>
            <pc:docMk/>
            <pc:sldMk cId="3928250620" sldId="11334"/>
            <ac:picMk id="2050" creationId="{4D81D6E1-3C5C-B2AE-02BF-CB12E5241B77}"/>
          </ac:picMkLst>
        </pc:picChg>
      </pc:sldChg>
      <pc:sldChg chg="modSp mod">
        <pc:chgData name="José Angel Macho" userId="976360c1-5ee1-4c71-b4ae-924681e3efd3" providerId="ADAL" clId="{BDE34513-9CB9-49D1-8E85-FD338DABD048}" dt="2026-02-02T20:14:29.259" v="1003" actId="20577"/>
        <pc:sldMkLst>
          <pc:docMk/>
          <pc:sldMk cId="257909886" sldId="11340"/>
        </pc:sldMkLst>
        <pc:spChg chg="mod">
          <ac:chgData name="José Angel Macho" userId="976360c1-5ee1-4c71-b4ae-924681e3efd3" providerId="ADAL" clId="{BDE34513-9CB9-49D1-8E85-FD338DABD048}" dt="2026-02-02T20:14:29.259" v="1003" actId="20577"/>
          <ac:spMkLst>
            <pc:docMk/>
            <pc:sldMk cId="257909886" sldId="11340"/>
            <ac:spMk id="8" creationId="{E49F54FB-704D-81A3-E8B8-02F55D598E2A}"/>
          </ac:spMkLst>
        </pc:spChg>
      </pc:sldChg>
      <pc:sldChg chg="modSp mod">
        <pc:chgData name="José Angel Macho" userId="976360c1-5ee1-4c71-b4ae-924681e3efd3" providerId="ADAL" clId="{BDE34513-9CB9-49D1-8E85-FD338DABD048}" dt="2026-02-02T20:09:41.463" v="919" actId="1076"/>
        <pc:sldMkLst>
          <pc:docMk/>
          <pc:sldMk cId="2719921868" sldId="11341"/>
        </pc:sldMkLst>
        <pc:spChg chg="mod">
          <ac:chgData name="José Angel Macho" userId="976360c1-5ee1-4c71-b4ae-924681e3efd3" providerId="ADAL" clId="{BDE34513-9CB9-49D1-8E85-FD338DABD048}" dt="2026-02-02T20:09:41.463" v="919" actId="1076"/>
          <ac:spMkLst>
            <pc:docMk/>
            <pc:sldMk cId="2719921868" sldId="11341"/>
            <ac:spMk id="2" creationId="{21D91213-A70B-3266-2A7C-4B603D11F6F4}"/>
          </ac:spMkLst>
        </pc:spChg>
      </pc:sldChg>
      <pc:sldChg chg="addSp delSp modSp add mod modAnim">
        <pc:chgData name="José Angel Macho" userId="976360c1-5ee1-4c71-b4ae-924681e3efd3" providerId="ADAL" clId="{BDE34513-9CB9-49D1-8E85-FD338DABD048}" dt="2026-02-02T20:09:51.279" v="922" actId="20577"/>
        <pc:sldMkLst>
          <pc:docMk/>
          <pc:sldMk cId="968799268" sldId="11342"/>
        </pc:sldMkLst>
        <pc:spChg chg="mod">
          <ac:chgData name="José Angel Macho" userId="976360c1-5ee1-4c71-b4ae-924681e3efd3" providerId="ADAL" clId="{BDE34513-9CB9-49D1-8E85-FD338DABD048}" dt="2026-02-02T20:09:51.279" v="922" actId="20577"/>
          <ac:spMkLst>
            <pc:docMk/>
            <pc:sldMk cId="968799268" sldId="11342"/>
            <ac:spMk id="3" creationId="{9970C970-0707-0900-1284-9E9D0CB784C7}"/>
          </ac:spMkLst>
        </pc:spChg>
        <pc:spChg chg="mod">
          <ac:chgData name="José Angel Macho" userId="976360c1-5ee1-4c71-b4ae-924681e3efd3" providerId="ADAL" clId="{BDE34513-9CB9-49D1-8E85-FD338DABD048}" dt="2026-02-02T20:09:32.008" v="918" actId="1076"/>
          <ac:spMkLst>
            <pc:docMk/>
            <pc:sldMk cId="968799268" sldId="11342"/>
            <ac:spMk id="4" creationId="{9AD7F246-6BD0-6904-370D-909FCA9A2F5D}"/>
          </ac:spMkLst>
        </pc:spChg>
        <pc:spChg chg="mod">
          <ac:chgData name="José Angel Macho" userId="976360c1-5ee1-4c71-b4ae-924681e3efd3" providerId="ADAL" clId="{BDE34513-9CB9-49D1-8E85-FD338DABD048}" dt="2026-02-02T20:09:26.503" v="917" actId="14100"/>
          <ac:spMkLst>
            <pc:docMk/>
            <pc:sldMk cId="968799268" sldId="11342"/>
            <ac:spMk id="8" creationId="{982DA627-6C4A-7FBF-E171-D366771DF586}"/>
          </ac:spMkLst>
        </pc:spChg>
        <pc:picChg chg="add mod">
          <ac:chgData name="José Angel Macho" userId="976360c1-5ee1-4c71-b4ae-924681e3efd3" providerId="ADAL" clId="{BDE34513-9CB9-49D1-8E85-FD338DABD048}" dt="2026-02-02T20:07:58.295" v="884" actId="14100"/>
          <ac:picMkLst>
            <pc:docMk/>
            <pc:sldMk cId="968799268" sldId="11342"/>
            <ac:picMk id="9" creationId="{A407D9EC-8D4A-5E07-C15D-E4943684326B}"/>
          </ac:picMkLst>
        </pc:picChg>
        <pc:picChg chg="add mod">
          <ac:chgData name="José Angel Macho" userId="976360c1-5ee1-4c71-b4ae-924681e3efd3" providerId="ADAL" clId="{BDE34513-9CB9-49D1-8E85-FD338DABD048}" dt="2026-02-02T20:07:53.886" v="883" actId="14100"/>
          <ac:picMkLst>
            <pc:docMk/>
            <pc:sldMk cId="968799268" sldId="11342"/>
            <ac:picMk id="11" creationId="{54F24444-A30A-1D72-C19E-21850C12659D}"/>
          </ac:picMkLst>
        </pc:picChg>
        <pc:picChg chg="del">
          <ac:chgData name="José Angel Macho" userId="976360c1-5ee1-4c71-b4ae-924681e3efd3" providerId="ADAL" clId="{BDE34513-9CB9-49D1-8E85-FD338DABD048}" dt="2026-02-02T19:58:56.930" v="66" actId="478"/>
          <ac:picMkLst>
            <pc:docMk/>
            <pc:sldMk cId="968799268" sldId="11342"/>
            <ac:picMk id="2050" creationId="{9B6CEA26-06FC-0805-E4AE-4FACC18A875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59D3F-5A5B-45AB-8941-8DBFCAE5D55D}" type="datetimeFigureOut">
              <a:rPr lang="es-ES" smtClean="0"/>
              <a:t>02/02/2026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82377-6125-4E3B-A84B-B5DC2EC566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0916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520BA-7A18-40A4-8504-AD39648D7057}" type="slidenum">
              <a:rPr lang="en-GB"/>
              <a:pPr/>
              <a:t>2</a:t>
            </a:fld>
            <a:endParaRPr lang="en-GB"/>
          </a:p>
        </p:txBody>
      </p:sp>
      <p:sp>
        <p:nvSpPr>
          <p:cNvPr id="32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55638" y="539750"/>
            <a:ext cx="8680451" cy="4883150"/>
          </a:xfrm>
          <a:ln/>
        </p:spPr>
      </p:sp>
      <p:sp>
        <p:nvSpPr>
          <p:cNvPr id="32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081" y="5700929"/>
            <a:ext cx="6746807" cy="540050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037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A5EFE-7167-34E4-ED67-A80194FEA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DE5707-00F8-F040-6E8E-795AD409BA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520BA-7A18-40A4-8504-AD39648D7057}" type="slidenum">
              <a:rPr lang="en-GB"/>
              <a:pPr/>
              <a:t>16</a:t>
            </a:fld>
            <a:endParaRPr lang="en-GB"/>
          </a:p>
        </p:txBody>
      </p:sp>
      <p:sp>
        <p:nvSpPr>
          <p:cNvPr id="3260418" name="Rectangle 2">
            <a:extLst>
              <a:ext uri="{FF2B5EF4-FFF2-40B4-BE49-F238E27FC236}">
                <a16:creationId xmlns:a16="http://schemas.microsoft.com/office/drawing/2014/main" id="{1971A895-E808-3DB6-0FD7-DAFA00E64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55638" y="539750"/>
            <a:ext cx="8680451" cy="4883150"/>
          </a:xfrm>
          <a:ln/>
        </p:spPr>
      </p:sp>
      <p:sp>
        <p:nvSpPr>
          <p:cNvPr id="3260419" name="Rectangle 3">
            <a:extLst>
              <a:ext uri="{FF2B5EF4-FFF2-40B4-BE49-F238E27FC236}">
                <a16:creationId xmlns:a16="http://schemas.microsoft.com/office/drawing/2014/main" id="{5BC8160C-D643-913E-F990-75E0A7CFE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6081" y="5700929"/>
            <a:ext cx="6746807" cy="540050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367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1A8E8-DB26-C9B0-C671-1C7A664FF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282B431-6F51-323D-3F2C-7A29C5D981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03200" y="803275"/>
            <a:ext cx="7145338" cy="401955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AAFCF43-5C08-E22E-0218-FD9E62A6A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DD1E6E-17E7-7A1B-20B4-665E2475D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08987-38C9-483D-8807-5640B302A6F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282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EC027-1230-F567-AC5F-0620F3ACD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4FEB21B-3002-E57A-57BE-8E6A0BDBB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03200" y="803275"/>
            <a:ext cx="7145338" cy="401955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93AC907-12BE-6A3C-C01F-D12F6B380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DCCBE9-E088-48A3-A28D-155C04C0B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08987-38C9-483D-8807-5640B302A6F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132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FA9C9-E796-3447-AC20-A214DBD90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E58612B-ED7E-D05C-6C10-AB7233F56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03200" y="803275"/>
            <a:ext cx="7145338" cy="401955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F5DD30C-90B4-0964-F997-15005E471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55901D-7A18-3AE8-1DDB-F6612DA1BC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08987-38C9-483D-8807-5640B302A6F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890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03200" y="803275"/>
            <a:ext cx="7145338" cy="40195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08987-38C9-483D-8807-5640B302A6F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441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EE90F-D321-D4E0-E54D-60ED7D3FF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868F59A-B903-A33D-61A9-4463ECF71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03200" y="803275"/>
            <a:ext cx="7145338" cy="401955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DA8222C-CB26-E597-6139-60293CEAE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06085E-A08D-866A-6AC4-76B284CC5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08987-38C9-483D-8807-5640B302A6F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62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1E3B2-C594-D3D6-5814-123D12586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AAAEC28-EFEE-F4B8-4E88-5103FB248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03200" y="803275"/>
            <a:ext cx="7145338" cy="401955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AEEEBA8-F9B9-EE23-631C-356A0318C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B4C82DC-6725-F4AB-1E04-1E732EE20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08987-38C9-483D-8807-5640B302A6F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106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03200" y="803275"/>
            <a:ext cx="7145338" cy="40195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08987-38C9-483D-8807-5640B302A6F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625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03200" y="803275"/>
            <a:ext cx="7145338" cy="40195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08987-38C9-483D-8807-5640B302A6F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01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03200" y="803275"/>
            <a:ext cx="7145338" cy="40195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08987-38C9-483D-8807-5640B302A6F1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199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1E8A5-D45F-BC87-8BF8-FC276B0F5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CF8EA0-AB0C-5F85-6A2E-813CA2531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520BA-7A18-40A4-8504-AD39648D7057}" type="slidenum">
              <a:rPr lang="en-GB"/>
              <a:pPr/>
              <a:t>3</a:t>
            </a:fld>
            <a:endParaRPr lang="en-GB"/>
          </a:p>
        </p:txBody>
      </p:sp>
      <p:sp>
        <p:nvSpPr>
          <p:cNvPr id="3260418" name="Rectangle 2">
            <a:extLst>
              <a:ext uri="{FF2B5EF4-FFF2-40B4-BE49-F238E27FC236}">
                <a16:creationId xmlns:a16="http://schemas.microsoft.com/office/drawing/2014/main" id="{1436D082-3034-3D88-7B1A-97307F42D6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55638" y="539750"/>
            <a:ext cx="8680451" cy="4883150"/>
          </a:xfrm>
          <a:ln/>
        </p:spPr>
      </p:sp>
      <p:sp>
        <p:nvSpPr>
          <p:cNvPr id="3260419" name="Rectangle 3">
            <a:extLst>
              <a:ext uri="{FF2B5EF4-FFF2-40B4-BE49-F238E27FC236}">
                <a16:creationId xmlns:a16="http://schemas.microsoft.com/office/drawing/2014/main" id="{508A4EB1-ED15-112B-92EC-EB5C209DE0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6081" y="5700929"/>
            <a:ext cx="6746807" cy="540050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42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5C9E3-C8AE-4E0B-BE75-21A4133F7649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9994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520BA-7A18-40A4-8504-AD39648D7057}" type="slidenum">
              <a:rPr lang="en-GB"/>
              <a:pPr/>
              <a:t>5</a:t>
            </a:fld>
            <a:endParaRPr lang="en-GB"/>
          </a:p>
        </p:txBody>
      </p:sp>
      <p:sp>
        <p:nvSpPr>
          <p:cNvPr id="32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55638" y="539750"/>
            <a:ext cx="8680451" cy="4883150"/>
          </a:xfrm>
          <a:ln/>
        </p:spPr>
      </p:sp>
      <p:sp>
        <p:nvSpPr>
          <p:cNvPr id="32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081" y="5700929"/>
            <a:ext cx="6746807" cy="540050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831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5C9E3-C8AE-4E0B-BE75-21A4133F764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087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520BA-7A18-40A4-8504-AD39648D7057}" type="slidenum">
              <a:rPr lang="en-GB"/>
              <a:pPr/>
              <a:t>7</a:t>
            </a:fld>
            <a:endParaRPr lang="en-GB"/>
          </a:p>
        </p:txBody>
      </p:sp>
      <p:sp>
        <p:nvSpPr>
          <p:cNvPr id="32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55638" y="539750"/>
            <a:ext cx="8680451" cy="4883150"/>
          </a:xfrm>
          <a:ln/>
        </p:spPr>
      </p:sp>
      <p:sp>
        <p:nvSpPr>
          <p:cNvPr id="32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081" y="5700929"/>
            <a:ext cx="6746807" cy="540050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9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03200" y="803275"/>
            <a:ext cx="7145338" cy="40195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08987-38C9-483D-8807-5640B302A6F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404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03200" y="803275"/>
            <a:ext cx="7145338" cy="40195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08987-38C9-483D-8807-5640B302A6F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3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692F8-4700-3DF1-EE56-EEC3B4524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2E91B50-2AF7-FE7C-BFA3-CBC5638222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03200" y="803275"/>
            <a:ext cx="7145338" cy="401955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BC7A40B-B545-620E-5133-84AD6E501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93D5C5-C808-410C-8EAC-C4C389EEAD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08987-38C9-483D-8807-5640B302A6F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9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411232-8FA6-5150-48B1-936B1240A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CC15F4-2E41-B2D2-F57C-203AAC058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C55E38-0DB9-506E-15A8-98BC3D21E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AB24-4B9E-4531-B93A-7BCCC1D7F5AC}" type="datetimeFigureOut">
              <a:rPr lang="es-ES" smtClean="0"/>
              <a:t>02/02/2026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95C35B-60D2-E774-8499-C175D6B0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9E33FE-A0A7-F823-83BC-C1AF5B588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78A2-EDCA-4EAB-BA4B-5DE2A57C7D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855313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DD7C4E-D3C1-8501-C233-97B4772A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0A2296-6E56-0D85-C37A-55FA36392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408690-CA89-7367-40D1-8D4E08FE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AB24-4B9E-4531-B93A-7BCCC1D7F5AC}" type="datetimeFigureOut">
              <a:rPr lang="es-ES" smtClean="0"/>
              <a:t>02/02/2026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13A390-54DD-C02F-AB5F-E106CF083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F7589A-171B-3CFE-0C01-BB2CEBD5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78A2-EDCA-4EAB-BA4B-5DE2A57C7D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793685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D537E1-F527-D9AB-D2E2-25F79F516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2C413C-B6DA-D92B-AFE8-8AB097E94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E76648-D103-DB1D-2546-55C6D703B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AB24-4B9E-4531-B93A-7BCCC1D7F5AC}" type="datetimeFigureOut">
              <a:rPr lang="es-ES" smtClean="0"/>
              <a:t>02/02/2026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464843-0DC3-A68F-3DAF-142B941D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5C9575-E5B5-8C43-B080-412D0D012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78A2-EDCA-4EAB-BA4B-5DE2A57C7D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57277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D654FA-3DA1-D5BF-4473-B7E5A3F9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5C7CD1-D6F2-2060-FB9A-800385B6B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CB65D1-0FBB-C930-57DE-952BCC250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AB24-4B9E-4531-B93A-7BCCC1D7F5AC}" type="datetimeFigureOut">
              <a:rPr lang="es-ES" smtClean="0"/>
              <a:t>02/02/2026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8C1395-2EE7-5054-52EF-851F2B7B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1FD03F-3603-EB72-CC38-41842350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78A2-EDCA-4EAB-BA4B-5DE2A57C7D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25032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89FDA-AD30-3483-ED3E-264FC656A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D5A52-397C-3193-1347-23B063DC7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1FB94D-50A8-09AA-7FEB-AEBD2EB4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AB24-4B9E-4531-B93A-7BCCC1D7F5AC}" type="datetimeFigureOut">
              <a:rPr lang="es-ES" smtClean="0"/>
              <a:t>02/02/2026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1FDACA-CBEB-86D2-977C-736DE009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CD627C-D17E-16FD-E992-5F04A94F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78A2-EDCA-4EAB-BA4B-5DE2A57C7D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199780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E696C-EABD-2E05-7D01-AE394AE77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91FD52-FCBB-D366-6E3C-07B3A14A0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3EA888-5CCC-6E87-F5E5-89130C032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EB1531-F0AE-8FD7-16EA-31ACD88B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AB24-4B9E-4531-B93A-7BCCC1D7F5AC}" type="datetimeFigureOut">
              <a:rPr lang="es-ES" smtClean="0"/>
              <a:t>02/02/2026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915FF1-C474-5928-EEEB-18D7BACC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2AD91D-B3DC-A53B-E4FE-EEC1EF85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78A2-EDCA-4EAB-BA4B-5DE2A57C7D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89931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00E29-06B9-06AA-0609-CB3C4C60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0C886D-735D-913B-AD5E-15A9A50ED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CF3B95-910B-1BB9-25D0-944E1CE24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3BA59D-555D-15D4-4B60-92C67F934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1D6ECE-DA72-DCB3-2161-1B887AC07B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2A6A602-D73D-EADB-D085-DCA98FE1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AB24-4B9E-4531-B93A-7BCCC1D7F5AC}" type="datetimeFigureOut">
              <a:rPr lang="es-ES" smtClean="0"/>
              <a:t>02/02/2026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B0D21E-189F-B8FB-AABB-7001710D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AC0517-DF03-81D2-9189-C42800172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78A2-EDCA-4EAB-BA4B-5DE2A57C7D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287639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F502B-32AB-924E-008C-1FB709F9A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0C93A5-F19E-A18A-59C3-136D39A63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AB24-4B9E-4531-B93A-7BCCC1D7F5AC}" type="datetimeFigureOut">
              <a:rPr lang="es-ES" smtClean="0"/>
              <a:t>02/02/2026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FBAD6C-3E6D-C76D-518D-C6EFE6898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CF2328-E2F1-2047-6111-4D7C63E4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78A2-EDCA-4EAB-BA4B-5DE2A57C7D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472717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3451639-1D4E-6553-22D0-74FFEF36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AB24-4B9E-4531-B93A-7BCCC1D7F5AC}" type="datetimeFigureOut">
              <a:rPr lang="es-ES" smtClean="0"/>
              <a:t>02/02/2026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9A7106C-2CB8-4FD1-34F4-2A784192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127803-422E-F0CF-6D53-1D95E2EF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78A2-EDCA-4EAB-BA4B-5DE2A57C7D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36984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BD053-51AE-A450-938B-296A7738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2D9883-F350-EFFC-B75B-23355CFF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45E058-8FC2-DFFC-8B22-81F20DA9A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58055D-2B9E-6998-4E76-F07B22333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AB24-4B9E-4531-B93A-7BCCC1D7F5AC}" type="datetimeFigureOut">
              <a:rPr lang="es-ES" smtClean="0"/>
              <a:t>02/02/2026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5A134C-C267-1BA0-6B5A-63AFDCDE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8F16D7-6821-C909-D1BB-B1294BF7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78A2-EDCA-4EAB-BA4B-5DE2A57C7D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45019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5A2E0-D5A9-72B7-8E61-86519495A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EB2CC2-90E8-4329-97E7-8A85A0C8A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D1BEB0-F65E-C912-AE8A-DD28BB54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09948E-36BC-8CA5-04E7-A2071279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AB24-4B9E-4531-B93A-7BCCC1D7F5AC}" type="datetimeFigureOut">
              <a:rPr lang="es-ES" smtClean="0"/>
              <a:t>02/02/2026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C6AA41-FCF0-0344-513A-FBBE5A75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923654-1B0F-02A6-CE25-1A0C3F6CB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378A2-EDCA-4EAB-BA4B-5DE2A57C7D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36384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D7C49CF-3F7A-DA4C-F3F8-B25A5110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B90A74-4A38-37E2-7507-57FB3BCE7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912EC3-7C56-DE72-6FE5-36B573A38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92AB24-4B9E-4531-B93A-7BCCC1D7F5AC}" type="datetimeFigureOut">
              <a:rPr lang="es-ES" smtClean="0"/>
              <a:t>02/02/2026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89D060-520E-8FE1-DEE4-0EFD33588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DDF54A-D8F4-4D3D-F27D-E9FF67C8C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F378A2-EDCA-4EAB-BA4B-5DE2A57C7D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97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jose.macho@vertexbioenergy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mailto:Luz.perez@vertexbioenergy.com" TargetMode="External"/><Relationship Id="rId4" Type="http://schemas.openxmlformats.org/officeDocument/2006/relationships/hyperlink" Target="mailto:luis.ybarra@vertexbioenergy.co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9.png"/><Relationship Id="rId21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189" y="5234065"/>
            <a:ext cx="2869770" cy="84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FF55780B-F8A8-BD4F-77B7-F35B7700B391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DC81AD2-E13F-45B3-9DFA-54B851958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7878" cy="488031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90F8162-3C38-A977-3921-3EFBCF91E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ACE14035-2720-4087-42EF-D1679E31F02B}"/>
              </a:ext>
            </a:extLst>
          </p:cNvPr>
          <p:cNvSpPr txBox="1"/>
          <p:nvPr/>
        </p:nvSpPr>
        <p:spPr>
          <a:xfrm>
            <a:off x="347041" y="5126977"/>
            <a:ext cx="7846345" cy="131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Proyecto planta de digestión anaerobia en </a:t>
            </a:r>
            <a:r>
              <a:rPr lang="es-ES" b="1" dirty="0" err="1">
                <a:solidFill>
                  <a:schemeClr val="bg1">
                    <a:lumMod val="50000"/>
                  </a:schemeClr>
                </a:solidFill>
              </a:rPr>
              <a:t>Babilafuente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588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" sz="1588" b="1" dirty="0">
                <a:solidFill>
                  <a:schemeClr val="bg1">
                    <a:lumMod val="50000"/>
                  </a:schemeClr>
                </a:solidFill>
              </a:rPr>
              <a:t>Jornada “Valorización energética de cultivos intermedios (CIVE) en la comarca de Las Villas”</a:t>
            </a:r>
          </a:p>
          <a:p>
            <a:r>
              <a:rPr lang="es-ES" sz="1400" i="1" dirty="0">
                <a:solidFill>
                  <a:schemeClr val="bg1">
                    <a:lumMod val="50000"/>
                  </a:schemeClr>
                </a:solidFill>
              </a:rPr>
              <a:t>03 febrero de 2026</a:t>
            </a:r>
          </a:p>
        </p:txBody>
      </p:sp>
    </p:spTree>
    <p:extLst>
      <p:ext uri="{BB962C8B-B14F-4D97-AF65-F5344CB8AC3E}">
        <p14:creationId xmlns:p14="http://schemas.microsoft.com/office/powerpoint/2010/main" val="108403842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4418F-F74A-91DE-8E33-128630034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7876813D-DE8F-411F-17F5-93163E882041}"/>
              </a:ext>
            </a:extLst>
          </p:cNvPr>
          <p:cNvSpPr txBox="1">
            <a:spLocks/>
          </p:cNvSpPr>
          <p:nvPr/>
        </p:nvSpPr>
        <p:spPr>
          <a:xfrm>
            <a:off x="7510044" y="64975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22"/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10 Redondear rectángulo de esquina sencilla">
            <a:extLst>
              <a:ext uri="{FF2B5EF4-FFF2-40B4-BE49-F238E27FC236}">
                <a16:creationId xmlns:a16="http://schemas.microsoft.com/office/drawing/2014/main" id="{6E1BADCD-3067-70EE-E4BC-E4A56B0B560A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D767AAC6-D2C1-8C1E-2FD0-49EF98E0C9C1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F47D308-16C6-F838-1713-73F243FBD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pic>
        <p:nvPicPr>
          <p:cNvPr id="7" name="Imagen 6" descr="Un conjunto de árboles&#10;&#10;Descripción generada automáticamente con confianza baja">
            <a:extLst>
              <a:ext uri="{FF2B5EF4-FFF2-40B4-BE49-F238E27FC236}">
                <a16:creationId xmlns:a16="http://schemas.microsoft.com/office/drawing/2014/main" id="{309EA292-84E8-B3FF-F65D-15C2335FA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2" y="869615"/>
            <a:ext cx="3805266" cy="285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exterior, aire&#10;&#10;Descripción generada automáticamente">
            <a:extLst>
              <a:ext uri="{FF2B5EF4-FFF2-40B4-BE49-F238E27FC236}">
                <a16:creationId xmlns:a16="http://schemas.microsoft.com/office/drawing/2014/main" id="{AB85A30A-CF9B-85C9-D9FA-633CA48EC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59" y="1013396"/>
            <a:ext cx="3445461" cy="258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Vista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F3FF3BAC-0FDB-F552-DEC9-8BC0750C0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483" y="1408810"/>
            <a:ext cx="3377674" cy="450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 descr="Imagen que contiene exterior, pasto, máquina, camioneta&#10;&#10;Descripción generada automáticamente">
            <a:extLst>
              <a:ext uri="{FF2B5EF4-FFF2-40B4-BE49-F238E27FC236}">
                <a16:creationId xmlns:a16="http://schemas.microsoft.com/office/drawing/2014/main" id="{6B331836-53D0-4264-A134-DD6C7AF60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98" y="3590576"/>
            <a:ext cx="3982585" cy="2986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 descr="Tren de carga en el campo&#10;&#10;Descripción generada automáticamente con confianza media">
            <a:extLst>
              <a:ext uri="{FF2B5EF4-FFF2-40B4-BE49-F238E27FC236}">
                <a16:creationId xmlns:a16="http://schemas.microsoft.com/office/drawing/2014/main" id="{763CBE05-2B92-2F72-D9D8-58B4544A9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2" y="3723565"/>
            <a:ext cx="3805266" cy="285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8AEEB51-D0E4-887D-0492-B1483D692D43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2A475D4-D60B-FA40-FC6F-46ED976621C5}"/>
              </a:ext>
            </a:extLst>
          </p:cNvPr>
          <p:cNvSpPr txBox="1"/>
          <p:nvPr/>
        </p:nvSpPr>
        <p:spPr>
          <a:xfrm>
            <a:off x="85725" y="111440"/>
            <a:ext cx="6096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2"/>
            <a:r>
              <a:rPr lang="es-ES" sz="2300" b="1" dirty="0">
                <a:solidFill>
                  <a:srgbClr val="97D700"/>
                </a:solidFill>
              </a:rPr>
              <a:t>PRUEBAS RECOLECCIÓN Y CONSERVACION DE PAJA DE MAÍZ</a:t>
            </a:r>
          </a:p>
        </p:txBody>
      </p:sp>
    </p:spTree>
    <p:extLst>
      <p:ext uri="{BB962C8B-B14F-4D97-AF65-F5344CB8AC3E}">
        <p14:creationId xmlns:p14="http://schemas.microsoft.com/office/powerpoint/2010/main" val="77017029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90F7390-0FFB-72E7-9241-95E22046145B}"/>
              </a:ext>
            </a:extLst>
          </p:cNvPr>
          <p:cNvSpPr txBox="1"/>
          <p:nvPr/>
        </p:nvSpPr>
        <p:spPr>
          <a:xfrm>
            <a:off x="188382" y="1103930"/>
            <a:ext cx="8117991" cy="45602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prstClr val="black"/>
                </a:solidFill>
              </a:rPr>
              <a:t>Realizadas pruebas de cosecha y conservación de la paja de maíz diciembre de 2024.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prstClr val="black"/>
                </a:solidFill>
              </a:rPr>
              <a:t>Ventajas de la </a:t>
            </a:r>
            <a:r>
              <a:rPr lang="es-ES" sz="1500" b="1" dirty="0"/>
              <a:t>recogida de maíz</a:t>
            </a:r>
            <a:r>
              <a:rPr lang="es-ES" sz="1500" dirty="0">
                <a:solidFill>
                  <a:prstClr val="black"/>
                </a:solidFill>
              </a:rPr>
              <a:t>:</a:t>
            </a: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500" dirty="0">
                <a:solidFill>
                  <a:prstClr val="black"/>
                </a:solidFill>
              </a:rPr>
              <a:t>Acuerdos </a:t>
            </a:r>
            <a:r>
              <a:rPr lang="es-ES" sz="1500" b="1" dirty="0">
                <a:solidFill>
                  <a:prstClr val="black"/>
                </a:solidFill>
              </a:rPr>
              <a:t>económicos</a:t>
            </a:r>
            <a:r>
              <a:rPr lang="es-ES" sz="1500" dirty="0">
                <a:solidFill>
                  <a:prstClr val="black"/>
                </a:solidFill>
              </a:rPr>
              <a:t> </a:t>
            </a:r>
            <a:r>
              <a:rPr lang="es-ES" sz="1500" b="1" dirty="0">
                <a:solidFill>
                  <a:prstClr val="black"/>
                </a:solidFill>
              </a:rPr>
              <a:t>beneficiosos</a:t>
            </a:r>
            <a:r>
              <a:rPr lang="es-ES" sz="1500" dirty="0">
                <a:solidFill>
                  <a:prstClr val="black"/>
                </a:solidFill>
              </a:rPr>
              <a:t> para los agricultores. </a:t>
            </a: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500" dirty="0">
                <a:solidFill>
                  <a:prstClr val="black"/>
                </a:solidFill>
              </a:rPr>
              <a:t>Compromiso de establecer</a:t>
            </a:r>
            <a:r>
              <a:rPr lang="es-ES" sz="1500" b="1" dirty="0">
                <a:solidFill>
                  <a:prstClr val="black"/>
                </a:solidFill>
              </a:rPr>
              <a:t> acuerdos </a:t>
            </a:r>
            <a:r>
              <a:rPr lang="es-ES" sz="1500" dirty="0">
                <a:solidFill>
                  <a:prstClr val="black"/>
                </a:solidFill>
              </a:rPr>
              <a:t>de compra de cosecha y paja.</a:t>
            </a: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500" b="1" dirty="0">
                <a:solidFill>
                  <a:prstClr val="black"/>
                </a:solidFill>
                <a:cs typeface="Calibri"/>
              </a:rPr>
              <a:t>Valorización</a:t>
            </a:r>
            <a:r>
              <a:rPr lang="es-ES" sz="1500" dirty="0">
                <a:solidFill>
                  <a:prstClr val="black"/>
                </a:solidFill>
                <a:cs typeface="Calibri"/>
              </a:rPr>
              <a:t> de un tipo de paja sin alta demanda para camas y alimentación animal.</a:t>
            </a:r>
            <a:endParaRPr lang="es-ES" sz="1500" dirty="0">
              <a:solidFill>
                <a:prstClr val="black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500" dirty="0">
                <a:solidFill>
                  <a:prstClr val="black"/>
                </a:solidFill>
              </a:rPr>
              <a:t>Aumentar y valorizar la rentabilidad de explotaciones. </a:t>
            </a:r>
            <a:endParaRPr lang="es-ES" sz="1500" dirty="0">
              <a:solidFill>
                <a:prstClr val="black"/>
              </a:solidFill>
              <a:cs typeface="Calibri"/>
            </a:endParaRP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500" b="1" dirty="0">
                <a:solidFill>
                  <a:prstClr val="black"/>
                </a:solidFill>
              </a:rPr>
              <a:t>Mejora</a:t>
            </a:r>
            <a:r>
              <a:rPr lang="es-ES" sz="1500" dirty="0">
                <a:solidFill>
                  <a:prstClr val="black"/>
                </a:solidFill>
              </a:rPr>
              <a:t> de la sanidad de las tierras de cultivo.</a:t>
            </a: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500" dirty="0">
                <a:solidFill>
                  <a:prstClr val="black"/>
                </a:solidFill>
                <a:cs typeface="Calibri"/>
              </a:rPr>
              <a:t>Mejora de la </a:t>
            </a:r>
            <a:r>
              <a:rPr lang="es-ES" sz="1500" b="1" dirty="0">
                <a:solidFill>
                  <a:prstClr val="black"/>
                </a:solidFill>
                <a:cs typeface="Calibri"/>
              </a:rPr>
              <a:t>conservación </a:t>
            </a:r>
            <a:r>
              <a:rPr lang="es-ES" sz="1500" dirty="0">
                <a:solidFill>
                  <a:prstClr val="black"/>
                </a:solidFill>
                <a:cs typeface="Calibri"/>
              </a:rPr>
              <a:t>del suelo agrícola, reduce la erosión.</a:t>
            </a:r>
            <a:endParaRPr lang="es-ES" sz="1500" dirty="0">
              <a:solidFill>
                <a:prstClr val="black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500" dirty="0">
                <a:solidFill>
                  <a:prstClr val="black"/>
                </a:solidFill>
              </a:rPr>
              <a:t>Reducción de los </a:t>
            </a:r>
            <a:r>
              <a:rPr lang="es-ES" sz="1500" b="1" dirty="0">
                <a:solidFill>
                  <a:prstClr val="black"/>
                </a:solidFill>
              </a:rPr>
              <a:t>costes</a:t>
            </a:r>
            <a:r>
              <a:rPr lang="es-ES" sz="1500" dirty="0">
                <a:solidFill>
                  <a:prstClr val="black"/>
                </a:solidFill>
              </a:rPr>
              <a:t> de maquinaria.</a:t>
            </a: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500" dirty="0">
                <a:solidFill>
                  <a:prstClr val="black"/>
                </a:solidFill>
                <a:cs typeface="Calibri"/>
              </a:rPr>
              <a:t>Preparación de la tierra para el siguiente cultivo (cereal de invierno, patata, colza, etc...)</a:t>
            </a: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500" b="1" dirty="0">
                <a:solidFill>
                  <a:prstClr val="black"/>
                </a:solidFill>
              </a:rPr>
              <a:t>Economía circular</a:t>
            </a:r>
            <a:r>
              <a:rPr lang="es-ES" sz="1500" dirty="0">
                <a:solidFill>
                  <a:prstClr val="black"/>
                </a:solidFill>
              </a:rPr>
              <a:t>: aprovechamiento de sustratos y deshechos locales para producción de biometano y fertilizantes orgánicos.</a:t>
            </a:r>
            <a:endParaRPr lang="es-ES" sz="1500" dirty="0">
              <a:solidFill>
                <a:prstClr val="black"/>
              </a:solidFill>
              <a:cs typeface="Calibri"/>
            </a:endParaRP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500" b="1" dirty="0">
                <a:solidFill>
                  <a:prstClr val="black"/>
                </a:solidFill>
              </a:rPr>
              <a:t>Fusión</a:t>
            </a:r>
            <a:r>
              <a:rPr lang="es-ES" sz="1500" dirty="0">
                <a:solidFill>
                  <a:prstClr val="black"/>
                </a:solidFill>
              </a:rPr>
              <a:t> del mundo rural con el mundo industrial.</a:t>
            </a:r>
            <a:endParaRPr lang="es-ES" sz="15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10 Redondear rectángulo de esquina sencilla">
            <a:extLst>
              <a:ext uri="{FF2B5EF4-FFF2-40B4-BE49-F238E27FC236}">
                <a16:creationId xmlns:a16="http://schemas.microsoft.com/office/drawing/2014/main" id="{4FFE56D5-70C3-9EE3-ADDF-470431CB9500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F6B1480A-68D6-6CA5-2E3E-355ABBE3729B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0912FDE-A0CC-65D3-6F9C-4920DD040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CC51EF8-1186-0944-B56B-EB262E6130E2}"/>
              </a:ext>
            </a:extLst>
          </p:cNvPr>
          <p:cNvSpPr txBox="1"/>
          <p:nvPr/>
        </p:nvSpPr>
        <p:spPr>
          <a:xfrm>
            <a:off x="256429" y="272933"/>
            <a:ext cx="73979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300" b="1" dirty="0">
                <a:solidFill>
                  <a:srgbClr val="97D700"/>
                </a:solidFill>
              </a:rPr>
              <a:t>VENTAJAS DE LA RECOGIDA DE PAJA DE MAIZ: </a:t>
            </a:r>
          </a:p>
        </p:txBody>
      </p:sp>
      <p:pic>
        <p:nvPicPr>
          <p:cNvPr id="2" name="Imagen 1" descr="Imagen que contiene exterior, edificio, parado, lado&#10;&#10;Descripción generada automáticamente">
            <a:extLst>
              <a:ext uri="{FF2B5EF4-FFF2-40B4-BE49-F238E27FC236}">
                <a16:creationId xmlns:a16="http://schemas.microsoft.com/office/drawing/2014/main" id="{9B46605A-AFDC-36F8-8205-9C903AC8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1478" y="1105768"/>
            <a:ext cx="3338689" cy="2504017"/>
          </a:xfrm>
          <a:prstGeom prst="rect">
            <a:avLst/>
          </a:prstGeom>
        </p:spPr>
      </p:pic>
      <p:pic>
        <p:nvPicPr>
          <p:cNvPr id="3" name="Imagen 2" descr="Una máquina de construcción&#10;&#10;Descripción generada automáticamente con confianza baja">
            <a:extLst>
              <a:ext uri="{FF2B5EF4-FFF2-40B4-BE49-F238E27FC236}">
                <a16:creationId xmlns:a16="http://schemas.microsoft.com/office/drawing/2014/main" id="{F4E9BE7D-234F-1A58-9549-B00C8AED9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65" y="4103779"/>
            <a:ext cx="3116659" cy="233749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28D3A28-46B9-156E-7E06-749F6E508D54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29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cono de dibujos animados de rollo de heno de paca de paja dorada ...">
            <a:extLst>
              <a:ext uri="{FF2B5EF4-FFF2-40B4-BE49-F238E27FC236}">
                <a16:creationId xmlns:a16="http://schemas.microsoft.com/office/drawing/2014/main" id="{DC7156F8-7BB2-9C0F-B2DD-BAAEB205E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328" y="4910220"/>
            <a:ext cx="1609950" cy="104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3A3A06F6-9200-6F6B-AD59-171AC9952F88}"/>
              </a:ext>
            </a:extLst>
          </p:cNvPr>
          <p:cNvSpPr txBox="1">
            <a:spLocks/>
          </p:cNvSpPr>
          <p:nvPr/>
        </p:nvSpPr>
        <p:spPr>
          <a:xfrm>
            <a:off x="7510044" y="64975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22"/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10 Redondear rectángulo de esquina sencilla">
            <a:extLst>
              <a:ext uri="{FF2B5EF4-FFF2-40B4-BE49-F238E27FC236}">
                <a16:creationId xmlns:a16="http://schemas.microsoft.com/office/drawing/2014/main" id="{4FB219A5-8E21-9B3C-E9E1-8B441764AB37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echa: curvada hacia la derecha 9">
            <a:extLst>
              <a:ext uri="{FF2B5EF4-FFF2-40B4-BE49-F238E27FC236}">
                <a16:creationId xmlns:a16="http://schemas.microsoft.com/office/drawing/2014/main" id="{F8B80ECA-50BF-10C1-D6BF-F181A7EE0B2E}"/>
              </a:ext>
            </a:extLst>
          </p:cNvPr>
          <p:cNvSpPr/>
          <p:nvPr/>
        </p:nvSpPr>
        <p:spPr>
          <a:xfrm rot="16200000">
            <a:off x="5091526" y="3049362"/>
            <a:ext cx="731520" cy="4623493"/>
          </a:xfrm>
          <a:prstGeom prst="curved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9" name="Flecha: curvada hacia la derecha 18">
            <a:extLst>
              <a:ext uri="{FF2B5EF4-FFF2-40B4-BE49-F238E27FC236}">
                <a16:creationId xmlns:a16="http://schemas.microsoft.com/office/drawing/2014/main" id="{E9D42576-D6C6-702A-25AC-96629A60B5CA}"/>
              </a:ext>
            </a:extLst>
          </p:cNvPr>
          <p:cNvSpPr/>
          <p:nvPr/>
        </p:nvSpPr>
        <p:spPr>
          <a:xfrm rot="5400000">
            <a:off x="5091525" y="625251"/>
            <a:ext cx="731520" cy="4623495"/>
          </a:xfrm>
          <a:prstGeom prst="curved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92CAB5BB-A07E-DBE8-3C19-C7ACE95C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46" y="1961689"/>
            <a:ext cx="1894803" cy="55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828180F7-3B83-36E1-8EE5-EE44B077AC9F}"/>
              </a:ext>
            </a:extLst>
          </p:cNvPr>
          <p:cNvSpPr txBox="1"/>
          <p:nvPr/>
        </p:nvSpPr>
        <p:spPr>
          <a:xfrm>
            <a:off x="1722346" y="3785020"/>
            <a:ext cx="34714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Contratos/Acuerdos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Biofertilizante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BCF73AF-945F-7349-14CF-528C80E90799}"/>
              </a:ext>
            </a:extLst>
          </p:cNvPr>
          <p:cNvSpPr txBox="1"/>
          <p:nvPr/>
        </p:nvSpPr>
        <p:spPr>
          <a:xfrm>
            <a:off x="6308029" y="3469983"/>
            <a:ext cx="506896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CIVE (intermedios)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Paja de maíz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Otros tipos de paja (colza, avena,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Otros sustratos patata,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Estiercol</a:t>
            </a:r>
            <a:endParaRPr lang="es-ES" dirty="0"/>
          </a:p>
        </p:txBody>
      </p:sp>
      <p:pic>
        <p:nvPicPr>
          <p:cNvPr id="32" name="Imagen 31" descr="Icono&#10;&#10;Descripción generada automáticamente">
            <a:extLst>
              <a:ext uri="{FF2B5EF4-FFF2-40B4-BE49-F238E27FC236}">
                <a16:creationId xmlns:a16="http://schemas.microsoft.com/office/drawing/2014/main" id="{4895482F-820B-FEE1-DB52-6EFEFBEBE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" y="4611229"/>
            <a:ext cx="1121431" cy="1121431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87272FA3-B14B-7299-AB26-E8F6DF17CA66}"/>
              </a:ext>
            </a:extLst>
          </p:cNvPr>
          <p:cNvSpPr txBox="1"/>
          <p:nvPr/>
        </p:nvSpPr>
        <p:spPr>
          <a:xfrm>
            <a:off x="8375297" y="1620906"/>
            <a:ext cx="31511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b="1" dirty="0">
                <a:solidFill>
                  <a:srgbClr val="97D700"/>
                </a:solidFill>
              </a:rPr>
              <a:t>AGRICULTORES</a:t>
            </a:r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8F9529CD-2914-30DD-20E4-4F3296AB8EC8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AAEDB92-A775-DC8E-2A73-8838105E5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EE27D6E-F87D-71FB-0B02-DCB622EA9A44}"/>
              </a:ext>
            </a:extLst>
          </p:cNvPr>
          <p:cNvSpPr txBox="1"/>
          <p:nvPr/>
        </p:nvSpPr>
        <p:spPr>
          <a:xfrm>
            <a:off x="371835" y="208620"/>
            <a:ext cx="508545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2"/>
            <a:r>
              <a:rPr lang="es-ES" sz="2300" b="1" dirty="0">
                <a:solidFill>
                  <a:srgbClr val="97D700"/>
                </a:solidFill>
              </a:rPr>
              <a:t>ACUERDOS DE INTERCAMBIO CON AGRICULTORES:</a:t>
            </a:r>
          </a:p>
        </p:txBody>
      </p:sp>
      <p:pic>
        <p:nvPicPr>
          <p:cNvPr id="1026" name="Picture 2" descr="Resultado de imagen de icono contrato">
            <a:extLst>
              <a:ext uri="{FF2B5EF4-FFF2-40B4-BE49-F238E27FC236}">
                <a16:creationId xmlns:a16="http://schemas.microsoft.com/office/drawing/2014/main" id="{4522E64D-CF2A-6F29-13DA-A309D71D2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05" y="3007813"/>
            <a:ext cx="1292411" cy="129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icono maiz">
            <a:extLst>
              <a:ext uri="{FF2B5EF4-FFF2-40B4-BE49-F238E27FC236}">
                <a16:creationId xmlns:a16="http://schemas.microsoft.com/office/drawing/2014/main" id="{403EFF41-7BFD-E04C-0728-4EA35047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278" y="3610840"/>
            <a:ext cx="1121431" cy="112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icono cultivo">
            <a:extLst>
              <a:ext uri="{FF2B5EF4-FFF2-40B4-BE49-F238E27FC236}">
                <a16:creationId xmlns:a16="http://schemas.microsoft.com/office/drawing/2014/main" id="{262045F0-E365-D422-A6EF-C3B119737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474" y="2405176"/>
            <a:ext cx="1056831" cy="107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DD5E74E-C77E-0118-BA24-B4E139BBB44A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3702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Redondear rectángulo de esquina sencilla">
            <a:extLst>
              <a:ext uri="{FF2B5EF4-FFF2-40B4-BE49-F238E27FC236}">
                <a16:creationId xmlns:a16="http://schemas.microsoft.com/office/drawing/2014/main" id="{4FFE56D5-70C3-9EE3-ADDF-470431CB9500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F6B1480A-68D6-6CA5-2E3E-355ABBE3729B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0912FDE-A0CC-65D3-6F9C-4920DD040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CC51EF8-1186-0944-B56B-EB262E6130E2}"/>
              </a:ext>
            </a:extLst>
          </p:cNvPr>
          <p:cNvSpPr txBox="1"/>
          <p:nvPr/>
        </p:nvSpPr>
        <p:spPr>
          <a:xfrm>
            <a:off x="217714" y="511550"/>
            <a:ext cx="803931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000" b="1" dirty="0">
                <a:solidFill>
                  <a:srgbClr val="97D700"/>
                </a:solidFill>
              </a:rPr>
              <a:t>¿</a:t>
            </a:r>
            <a:r>
              <a:rPr lang="es-ES" sz="2300" b="1" dirty="0">
                <a:solidFill>
                  <a:srgbClr val="97D700"/>
                </a:solidFill>
              </a:rPr>
              <a:t>QUÉ SON LOS CULTIVOS INTERMEDIOS O CIVE?: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7BA2EED-DC89-1088-D293-3331C1EB8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1147548"/>
            <a:ext cx="11411490" cy="134750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5000"/>
              </a:lnSpc>
              <a:spcAft>
                <a:spcPts val="800"/>
              </a:spcAft>
              <a:buSzPct val="100000"/>
              <a:buNone/>
            </a:pPr>
            <a:r>
              <a:rPr lang="es-ES" sz="1500" dirty="0"/>
              <a:t>La nueva ley PAC está orientada a rotar </a:t>
            </a:r>
            <a:r>
              <a:rPr lang="es-ES" sz="1500" u="sng" dirty="0"/>
              <a:t>los cultivos cada 3 años.</a:t>
            </a:r>
          </a:p>
          <a:p>
            <a:pPr marL="0" indent="0" algn="just">
              <a:lnSpc>
                <a:spcPct val="105000"/>
              </a:lnSpc>
              <a:spcAft>
                <a:spcPts val="800"/>
              </a:spcAft>
              <a:buSzPct val="100000"/>
              <a:buNone/>
            </a:pPr>
            <a:r>
              <a:rPr lang="es-ES" sz="1500" b="1" u="sng" dirty="0"/>
              <a:t>Ventaja de la plantación de </a:t>
            </a:r>
            <a:r>
              <a:rPr lang="es-ES" sz="1500" b="1" u="sng" dirty="0" err="1"/>
              <a:t>CIVEs</a:t>
            </a:r>
            <a:r>
              <a:rPr lang="es-ES" sz="1500" b="1" u="sng" dirty="0"/>
              <a:t>:</a:t>
            </a:r>
          </a:p>
        </p:txBody>
      </p:sp>
      <p:pic>
        <p:nvPicPr>
          <p:cNvPr id="3074" name="Picture 2" descr="Triticale, el cereal de invierno más eficiente con el agua">
            <a:extLst>
              <a:ext uri="{FF2B5EF4-FFF2-40B4-BE49-F238E27FC236}">
                <a16:creationId xmlns:a16="http://schemas.microsoft.com/office/drawing/2014/main" id="{DB66316A-B589-DC91-F904-0838D67D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92" y="2556900"/>
            <a:ext cx="5162691" cy="3365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5C2A12D-40E6-5F8A-B18E-91EE0CDC39A5}"/>
              </a:ext>
            </a:extLst>
          </p:cNvPr>
          <p:cNvSpPr txBox="1"/>
          <p:nvPr/>
        </p:nvSpPr>
        <p:spPr>
          <a:xfrm>
            <a:off x="217714" y="2383847"/>
            <a:ext cx="6320278" cy="371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+mj-lt"/>
              <a:buAutoNum type="arabicPeriod"/>
            </a:pPr>
            <a:r>
              <a:rPr lang="es-ES" sz="1500" dirty="0"/>
              <a:t>Gran rendimiento por ha, reduce la erosión del suelo y permite dos cultivos en una misma parcela durante el mismo año.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+mj-lt"/>
              <a:buAutoNum type="arabicPeriod"/>
            </a:pPr>
            <a:r>
              <a:rPr lang="es-ES" sz="1500" dirty="0"/>
              <a:t>Aumento la productividad del suelo e incremento de la rentabilidad de la cosecha.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+mj-lt"/>
              <a:buAutoNum type="arabicPeriod"/>
            </a:pPr>
            <a:r>
              <a:rPr lang="es-ES" sz="1500" dirty="0"/>
              <a:t>Mejorar la sanidad del suelo, ayuda a controlar maleza y plagas.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+mj-lt"/>
              <a:buAutoNum type="arabicPeriod"/>
            </a:pPr>
            <a:r>
              <a:rPr lang="es-ES" sz="1500" dirty="0"/>
              <a:t>Contribuir al cumplimiento de las diferentes normativas europeas (PAC, RED II, RED III).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+mj-lt"/>
              <a:buAutoNum type="arabicPeriod"/>
            </a:pPr>
            <a:r>
              <a:rPr lang="es-ES" sz="1500" dirty="0"/>
              <a:t>Diversificación de ingresos y riesgos de las explotaciones.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+mj-lt"/>
              <a:buAutoNum type="arabicPeriod"/>
            </a:pPr>
            <a:r>
              <a:rPr lang="es-ES" sz="1500" dirty="0"/>
              <a:t>Cultivos con potencial alto de producción de biometano.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+mj-lt"/>
              <a:buAutoNum type="arabicPeriod"/>
            </a:pPr>
            <a:r>
              <a:rPr lang="es-ES" sz="1500" dirty="0"/>
              <a:t>Usados actualmente para producción de biometano en Francia y Alemania.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+mj-lt"/>
              <a:buAutoNum type="arabicPeriod"/>
            </a:pPr>
            <a:r>
              <a:rPr lang="es-ES" sz="1500" dirty="0"/>
              <a:t>Sumidero de nuestro biofertilizante.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27F5C56-C513-7249-5731-78AF358FD2F2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77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09F28-55E0-A592-CB94-C7BE640A2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Redondear rectángulo de esquina sencilla">
            <a:extLst>
              <a:ext uri="{FF2B5EF4-FFF2-40B4-BE49-F238E27FC236}">
                <a16:creationId xmlns:a16="http://schemas.microsoft.com/office/drawing/2014/main" id="{0A66A7B1-E5CA-CE54-3E26-BF638E2395C5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34598C96-ED75-31C4-B62D-EFCB9E07E2FB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B4C822-6577-795D-8E0C-E3DA7B289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CD7E821-8823-86EF-1733-4377CBC76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4" y="4523923"/>
            <a:ext cx="11756571" cy="13937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CF60714-BD3D-8526-A64C-11CE2E42E9B1}"/>
              </a:ext>
            </a:extLst>
          </p:cNvPr>
          <p:cNvSpPr txBox="1"/>
          <p:nvPr/>
        </p:nvSpPr>
        <p:spPr>
          <a:xfrm>
            <a:off x="2786235" y="4053811"/>
            <a:ext cx="562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Mapa cultivos principales en la comarca de “Las Villas”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E07A907-EEB9-1206-5B96-74EF01867C33}"/>
              </a:ext>
            </a:extLst>
          </p:cNvPr>
          <p:cNvSpPr txBox="1"/>
          <p:nvPr/>
        </p:nvSpPr>
        <p:spPr>
          <a:xfrm>
            <a:off x="3289805" y="5984300"/>
            <a:ext cx="5118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i="0" u="none" strike="noStrike" dirty="0">
                <a:effectLst/>
                <a:latin typeface="Aptos Narrow" panose="020B0004020202020204" pitchFamily="34" charset="0"/>
              </a:rPr>
              <a:t>*CIVE INVIERNO (</a:t>
            </a:r>
            <a:r>
              <a:rPr lang="es-ES" sz="1400" b="0" i="0" u="none" strike="noStrike" dirty="0" err="1">
                <a:effectLst/>
                <a:latin typeface="Aptos Narrow" panose="020B0004020202020204" pitchFamily="34" charset="0"/>
              </a:rPr>
              <a:t>Triticale</a:t>
            </a:r>
            <a:r>
              <a:rPr lang="es-ES" sz="1400" b="0" i="0" u="none" strike="noStrike" dirty="0">
                <a:effectLst/>
                <a:latin typeface="Aptos Narrow" panose="020B0004020202020204" pitchFamily="34" charset="0"/>
              </a:rPr>
              <a:t>, </a:t>
            </a:r>
            <a:r>
              <a:rPr lang="es-ES" sz="1400" dirty="0">
                <a:latin typeface="Aptos Narrow" panose="020B0004020202020204" pitchFamily="34" charset="0"/>
              </a:rPr>
              <a:t>C</a:t>
            </a:r>
            <a:r>
              <a:rPr lang="es-ES" sz="1400" b="0" i="0" u="none" strike="noStrike" dirty="0">
                <a:effectLst/>
                <a:latin typeface="Aptos Narrow" panose="020B0004020202020204" pitchFamily="34" charset="0"/>
              </a:rPr>
              <a:t>enteno, </a:t>
            </a:r>
            <a:r>
              <a:rPr lang="es-ES" sz="1400" b="0" i="0" u="none" strike="noStrike" dirty="0" err="1">
                <a:effectLst/>
                <a:latin typeface="Aptos Narrow" panose="020B0004020202020204" pitchFamily="34" charset="0"/>
              </a:rPr>
              <a:t>raygrass</a:t>
            </a:r>
            <a:r>
              <a:rPr lang="es-ES" sz="1400" b="0" i="0" u="none" strike="noStrike" dirty="0">
                <a:effectLst/>
                <a:latin typeface="Aptos Narrow" panose="020B0004020202020204" pitchFamily="34" charset="0"/>
              </a:rPr>
              <a:t>, avena, veza, etc.)</a:t>
            </a:r>
            <a:r>
              <a:rPr lang="es-ES" sz="1400" dirty="0"/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929EC6D-E367-31FD-576F-0C92B7101224}"/>
              </a:ext>
            </a:extLst>
          </p:cNvPr>
          <p:cNvSpPr txBox="1"/>
          <p:nvPr/>
        </p:nvSpPr>
        <p:spPr>
          <a:xfrm>
            <a:off x="146304" y="311980"/>
            <a:ext cx="803931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000" b="1" dirty="0">
                <a:solidFill>
                  <a:srgbClr val="97D700"/>
                </a:solidFill>
              </a:rPr>
              <a:t>¿</a:t>
            </a:r>
            <a:r>
              <a:rPr lang="es-ES" sz="2300" b="1" dirty="0">
                <a:solidFill>
                  <a:srgbClr val="97D700"/>
                </a:solidFill>
              </a:rPr>
              <a:t>QUÉ SON LOS CULTIVOS INTERMEDIOS O CIVE?: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231B5D-7F21-1D24-66F0-40A68B8F2EC9}"/>
              </a:ext>
            </a:extLst>
          </p:cNvPr>
          <p:cNvSpPr txBox="1"/>
          <p:nvPr/>
        </p:nvSpPr>
        <p:spPr>
          <a:xfrm>
            <a:off x="562796" y="795834"/>
            <a:ext cx="994867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/>
              <a:t>RED II y RED III</a:t>
            </a:r>
            <a:r>
              <a:rPr lang="es-ES" sz="15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500" dirty="0"/>
              <a:t>Directiva Europea de Energía Renovables. Objetivo: Neutralidad climática en 2050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500" dirty="0"/>
              <a:t>Fomenta el uso y desarrollo de energía procedentes de fuentes renovables.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500" dirty="0"/>
              <a:t>Contribuye a la reducción de emisiones de gases de efecto invernadero y promueve la economía circular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500" dirty="0"/>
              <a:t>Establece las materias primas aptas para la producción de biocombustibles.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s-ES" sz="1500" dirty="0" err="1"/>
              <a:t>CIVEs</a:t>
            </a:r>
            <a:r>
              <a:rPr lang="es-ES" sz="1500" dirty="0"/>
              <a:t> y biomasa. </a:t>
            </a:r>
          </a:p>
          <a:p>
            <a:pPr lvl="1"/>
            <a:endParaRPr lang="es-ES" sz="1000" dirty="0"/>
          </a:p>
          <a:p>
            <a:r>
              <a:rPr lang="es-ES" sz="1500" b="1" dirty="0"/>
              <a:t>PAC 2026: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500" dirty="0"/>
              <a:t>BCAM 7. Rotación obligatoria cada 3 años.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500" dirty="0"/>
              <a:t>BCAM 7. Diversificación de cultivos (&gt; 30 Ha, tres cultivos diferentes).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500" dirty="0"/>
              <a:t>BCAM 10.  Anotación operaciones aporte de nutrientes, plan de abonado, enterrado de estiércoles sólidos.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500" dirty="0"/>
              <a:t>Ecorregímenes. P3-  ≥ 50 % de la superficie cultivo diferente a cultivo previo ≥ 10 % especie mejorante.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500" dirty="0"/>
              <a:t>Ecorregímenes. P3- Después de leguminosa no puede ir barbecho.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D6FDCE-BF68-2D05-723A-9ABB87D6E323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41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B9AED10-A02C-5C27-C311-2EECF7173F45}"/>
              </a:ext>
            </a:extLst>
          </p:cNvPr>
          <p:cNvSpPr txBox="1"/>
          <p:nvPr/>
        </p:nvSpPr>
        <p:spPr>
          <a:xfrm>
            <a:off x="341613" y="96596"/>
            <a:ext cx="52970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000" b="1" dirty="0">
                <a:solidFill>
                  <a:srgbClr val="97D700"/>
                </a:solidFill>
              </a:rPr>
              <a:t>EJEMPLO DE ROTACIONES REGADÍO</a:t>
            </a:r>
            <a:endParaRPr lang="es-ES" sz="2300" b="1" dirty="0">
              <a:solidFill>
                <a:srgbClr val="97D700"/>
              </a:solidFill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1C763B8-14C3-BB46-CE06-60243B7A4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388426"/>
              </p:ext>
            </p:extLst>
          </p:nvPr>
        </p:nvGraphicFramePr>
        <p:xfrm>
          <a:off x="839361" y="721901"/>
          <a:ext cx="4477876" cy="3017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238938">
                  <a:extLst>
                    <a:ext uri="{9D8B030D-6E8A-4147-A177-3AD203B41FA5}">
                      <a16:colId xmlns:a16="http://schemas.microsoft.com/office/drawing/2014/main" val="4168195929"/>
                    </a:ext>
                  </a:extLst>
                </a:gridCol>
                <a:gridCol w="2238938">
                  <a:extLst>
                    <a:ext uri="{9D8B030D-6E8A-4147-A177-3AD203B41FA5}">
                      <a16:colId xmlns:a16="http://schemas.microsoft.com/office/drawing/2014/main" val="2822992378"/>
                    </a:ext>
                  </a:extLst>
                </a:gridCol>
              </a:tblGrid>
              <a:tr h="33477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Cultivo principal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Cultivo secundario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872578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Patatas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Centeno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052034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Patatas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Veza-</a:t>
                      </a:r>
                      <a:r>
                        <a:rPr lang="es-ES" sz="1600" dirty="0" err="1"/>
                        <a:t>Triticale</a:t>
                      </a:r>
                      <a:r>
                        <a:rPr lang="es-ES" sz="1600" dirty="0"/>
                        <a:t>/Avena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450772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Cereal invierno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Maíz forrajero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026776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Cereal invierno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Sorgo forrajero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584610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Girasol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Veza-</a:t>
                      </a:r>
                      <a:r>
                        <a:rPr lang="es-ES" sz="1600" dirty="0" err="1"/>
                        <a:t>Triticale</a:t>
                      </a:r>
                      <a:r>
                        <a:rPr lang="es-ES" sz="1600" dirty="0"/>
                        <a:t>/Avena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947931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Arritas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Maíz forrajero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900927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Arritas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Sorgo forrajero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308413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Arritas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/>
                        <a:t>Miscanthus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113754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2897466-B1E2-96DF-CE1B-E28403E96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726455"/>
              </p:ext>
            </p:extLst>
          </p:nvPr>
        </p:nvGraphicFramePr>
        <p:xfrm>
          <a:off x="6307835" y="721901"/>
          <a:ext cx="4477876" cy="10058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238938">
                  <a:extLst>
                    <a:ext uri="{9D8B030D-6E8A-4147-A177-3AD203B41FA5}">
                      <a16:colId xmlns:a16="http://schemas.microsoft.com/office/drawing/2014/main" val="1634792900"/>
                    </a:ext>
                  </a:extLst>
                </a:gridCol>
                <a:gridCol w="2238938">
                  <a:extLst>
                    <a:ext uri="{9D8B030D-6E8A-4147-A177-3AD203B41FA5}">
                      <a16:colId xmlns:a16="http://schemas.microsoft.com/office/drawing/2014/main" val="2982304405"/>
                    </a:ext>
                  </a:extLst>
                </a:gridCol>
              </a:tblGrid>
              <a:tr h="33477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Cultivo secundario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Cultivo principal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926295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CIVE invierno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Maíz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218919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CIVE invierno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Girasol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579908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9BEE0D9-2FB5-DC53-74F2-0B317868C80A}"/>
              </a:ext>
            </a:extLst>
          </p:cNvPr>
          <p:cNvSpPr txBox="1"/>
          <p:nvPr/>
        </p:nvSpPr>
        <p:spPr>
          <a:xfrm>
            <a:off x="341612" y="3903160"/>
            <a:ext cx="52970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000" b="1" dirty="0">
                <a:solidFill>
                  <a:srgbClr val="97D700"/>
                </a:solidFill>
              </a:rPr>
              <a:t>EJEMPLO DE ROTACIONES SECANO</a:t>
            </a:r>
            <a:endParaRPr lang="es-ES" sz="2300" b="1" dirty="0">
              <a:solidFill>
                <a:srgbClr val="97D700"/>
              </a:solidFill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1F09256-EE0D-792F-6ED5-02D94911A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157475"/>
              </p:ext>
            </p:extLst>
          </p:nvPr>
        </p:nvGraphicFramePr>
        <p:xfrm>
          <a:off x="839361" y="4459700"/>
          <a:ext cx="4477876" cy="13411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238938">
                  <a:extLst>
                    <a:ext uri="{9D8B030D-6E8A-4147-A177-3AD203B41FA5}">
                      <a16:colId xmlns:a16="http://schemas.microsoft.com/office/drawing/2014/main" val="1774267937"/>
                    </a:ext>
                  </a:extLst>
                </a:gridCol>
                <a:gridCol w="2238938">
                  <a:extLst>
                    <a:ext uri="{9D8B030D-6E8A-4147-A177-3AD203B41FA5}">
                      <a16:colId xmlns:a16="http://schemas.microsoft.com/office/drawing/2014/main" val="1234429346"/>
                    </a:ext>
                  </a:extLst>
                </a:gridCol>
              </a:tblGrid>
              <a:tr h="33477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Cultivo principal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Cultivo secundario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38488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Girasol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Veza-</a:t>
                      </a:r>
                      <a:r>
                        <a:rPr lang="es-ES" sz="1600" dirty="0" err="1"/>
                        <a:t>Triticale</a:t>
                      </a:r>
                      <a:r>
                        <a:rPr lang="es-ES" sz="1600" dirty="0"/>
                        <a:t>/Avena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77944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Garbanzos/Guisantes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Veza-</a:t>
                      </a:r>
                      <a:r>
                        <a:rPr lang="es-ES" sz="1600" dirty="0" err="1"/>
                        <a:t>Triticale</a:t>
                      </a:r>
                      <a:r>
                        <a:rPr lang="es-ES" sz="1600" dirty="0"/>
                        <a:t>/Avena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99515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Garbanzos/Guisantes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Centeno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502910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8C7F3B3-800B-9A46-AA31-719C905EB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10" name="10 Redondear rectángulo de esquina sencilla">
            <a:extLst>
              <a:ext uri="{FF2B5EF4-FFF2-40B4-BE49-F238E27FC236}">
                <a16:creationId xmlns:a16="http://schemas.microsoft.com/office/drawing/2014/main" id="{4680DEB2-7C42-06B1-57E6-96DFEF901DFA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31BE513-973A-3CB0-F9EC-A065863A1107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52C08AFE-7B36-231F-8B54-2AF34AB08D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464145"/>
              </p:ext>
            </p:extLst>
          </p:nvPr>
        </p:nvGraphicFramePr>
        <p:xfrm>
          <a:off x="6307835" y="4459700"/>
          <a:ext cx="4477876" cy="10058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238938">
                  <a:extLst>
                    <a:ext uri="{9D8B030D-6E8A-4147-A177-3AD203B41FA5}">
                      <a16:colId xmlns:a16="http://schemas.microsoft.com/office/drawing/2014/main" val="587402544"/>
                    </a:ext>
                  </a:extLst>
                </a:gridCol>
                <a:gridCol w="2238938">
                  <a:extLst>
                    <a:ext uri="{9D8B030D-6E8A-4147-A177-3AD203B41FA5}">
                      <a16:colId xmlns:a16="http://schemas.microsoft.com/office/drawing/2014/main" val="3610047444"/>
                    </a:ext>
                  </a:extLst>
                </a:gridCol>
              </a:tblGrid>
              <a:tr h="33477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Cultivo secundario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Cultivo principal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07092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Centeno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Barbecho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55480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Colza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Barbecho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321494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393F2392-E428-D17B-25CA-E3FB7ACE42C0}"/>
              </a:ext>
            </a:extLst>
          </p:cNvPr>
          <p:cNvSpPr txBox="1"/>
          <p:nvPr/>
        </p:nvSpPr>
        <p:spPr>
          <a:xfrm>
            <a:off x="839361" y="6004474"/>
            <a:ext cx="80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Cultivo secundario será el destinado para la producción de  biometano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D256FA6-18A8-13C2-DE04-1F9055236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613" y="2185802"/>
            <a:ext cx="1962099" cy="179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0219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D92E0-3B78-27F7-EB1E-C65ADD026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Redondear rectángulo de esquina sencilla">
            <a:extLst>
              <a:ext uri="{FF2B5EF4-FFF2-40B4-BE49-F238E27FC236}">
                <a16:creationId xmlns:a16="http://schemas.microsoft.com/office/drawing/2014/main" id="{98D540F7-A5FA-87DF-746A-7D79597E35D3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B137FD89-67D7-4B3A-BD52-FDF3F7B6A21F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670E00-5E57-C407-610B-997C3D968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A2271C5-9329-C070-1805-2A3881F20A20}"/>
              </a:ext>
            </a:extLst>
          </p:cNvPr>
          <p:cNvSpPr txBox="1"/>
          <p:nvPr/>
        </p:nvSpPr>
        <p:spPr>
          <a:xfrm>
            <a:off x="378178" y="304026"/>
            <a:ext cx="641786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300" b="1" dirty="0">
                <a:solidFill>
                  <a:srgbClr val="97D700"/>
                </a:solidFill>
              </a:rPr>
              <a:t>ANALISIS POTENCIAL CIVE DE INVIERNO: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682BCE7-2968-FCE1-EE1F-B6C672396911}"/>
              </a:ext>
            </a:extLst>
          </p:cNvPr>
          <p:cNvSpPr txBox="1"/>
          <p:nvPr/>
        </p:nvSpPr>
        <p:spPr>
          <a:xfrm>
            <a:off x="306978" y="783030"/>
            <a:ext cx="705589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ES" sz="1500" dirty="0"/>
              <a:t>Cultivos secundarios: Veza-avena, centeno, </a:t>
            </a:r>
            <a:r>
              <a:rPr lang="es-ES" sz="1500" dirty="0" err="1"/>
              <a:t>triticale</a:t>
            </a:r>
            <a:r>
              <a:rPr lang="es-ES" sz="1500" dirty="0"/>
              <a:t>.</a:t>
            </a:r>
          </a:p>
          <a:p>
            <a:pPr algn="just"/>
            <a:endParaRPr lang="es-ES" sz="1000" dirty="0"/>
          </a:p>
          <a:p>
            <a:pPr marL="285750" indent="-285750" algn="just">
              <a:buFontTx/>
              <a:buChar char="-"/>
            </a:pPr>
            <a:r>
              <a:rPr lang="es-ES" sz="1500" dirty="0"/>
              <a:t>Variedades poco exigentes, rústicas y alta producción.</a:t>
            </a:r>
          </a:p>
          <a:p>
            <a:pPr algn="just"/>
            <a:endParaRPr lang="es-ES" sz="1000" dirty="0"/>
          </a:p>
          <a:p>
            <a:pPr marL="285750" indent="-285750" algn="just">
              <a:buFontTx/>
              <a:buChar char="-"/>
            </a:pPr>
            <a:r>
              <a:rPr lang="es-ES" sz="1500" dirty="0"/>
              <a:t>Cultivo principal: girasol, maíz, sorgo, patata, etc.</a:t>
            </a:r>
          </a:p>
          <a:p>
            <a:pPr algn="just"/>
            <a:endParaRPr lang="es-ES" sz="1000" dirty="0"/>
          </a:p>
          <a:p>
            <a:pPr marL="285750" indent="-285750" algn="just">
              <a:buFontTx/>
              <a:buChar char="-"/>
            </a:pPr>
            <a:r>
              <a:rPr lang="es-ES" sz="1500" dirty="0"/>
              <a:t> Ensilado: permite reducir el ciclo y no arriesgar en la rotación y siembra de cultivo principal. También se podría recoger en seco. </a:t>
            </a:r>
          </a:p>
        </p:txBody>
      </p:sp>
      <p:pic>
        <p:nvPicPr>
          <p:cNvPr id="1026" name="Picture 2" descr="Comida para los próximos meses. Ensilado de centeno y veza - Twins' Farm">
            <a:extLst>
              <a:ext uri="{FF2B5EF4-FFF2-40B4-BE49-F238E27FC236}">
                <a16:creationId xmlns:a16="http://schemas.microsoft.com/office/drawing/2014/main" id="{0FB379B8-7C8B-6765-6248-8F59F9B0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025" y="703324"/>
            <a:ext cx="3321305" cy="2490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609BE36-2F63-773F-CA36-21BAD44DA1AA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2200F6-6822-5DED-6AB1-C1CCBF799616}"/>
              </a:ext>
            </a:extLst>
          </p:cNvPr>
          <p:cNvSpPr txBox="1"/>
          <p:nvPr/>
        </p:nvSpPr>
        <p:spPr>
          <a:xfrm>
            <a:off x="217713" y="2971165"/>
            <a:ext cx="641786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300" b="1" dirty="0">
                <a:solidFill>
                  <a:srgbClr val="97D700"/>
                </a:solidFill>
              </a:rPr>
              <a:t>ANALISIS POTENCIAL CIVE DE VERANO: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7005341-26A6-DBB6-C609-4EC1B70FD973}"/>
              </a:ext>
            </a:extLst>
          </p:cNvPr>
          <p:cNvSpPr txBox="1"/>
          <p:nvPr/>
        </p:nvSpPr>
        <p:spPr>
          <a:xfrm>
            <a:off x="414198" y="3440560"/>
            <a:ext cx="684145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ES" sz="1500" dirty="0"/>
              <a:t>Cultivos secundarios: maíz, sorgo y </a:t>
            </a:r>
            <a:r>
              <a:rPr lang="es-ES" sz="1500" dirty="0" err="1"/>
              <a:t>miscanthus</a:t>
            </a:r>
            <a:r>
              <a:rPr lang="es-ES" sz="1500" dirty="0"/>
              <a:t>.</a:t>
            </a:r>
          </a:p>
          <a:p>
            <a:pPr marL="285750" indent="-285750" algn="just">
              <a:buFontTx/>
              <a:buChar char="-"/>
            </a:pPr>
            <a:endParaRPr lang="es-ES" sz="1000" dirty="0"/>
          </a:p>
          <a:p>
            <a:pPr marL="285750" indent="-285750" algn="just">
              <a:buFontTx/>
              <a:buChar char="-"/>
            </a:pPr>
            <a:r>
              <a:rPr lang="es-ES" sz="1500" dirty="0"/>
              <a:t>Variedades altamente productivas.</a:t>
            </a:r>
          </a:p>
          <a:p>
            <a:pPr algn="just"/>
            <a:endParaRPr lang="es-ES" sz="1000" dirty="0"/>
          </a:p>
          <a:p>
            <a:pPr marL="285750" indent="-285750" algn="just">
              <a:buFontTx/>
              <a:buChar char="-"/>
            </a:pPr>
            <a:r>
              <a:rPr lang="es-ES" sz="1500" dirty="0"/>
              <a:t>Cultivo principal: trigo, cebada, guisantes, arritas, garbanzos, … etc.</a:t>
            </a:r>
          </a:p>
          <a:p>
            <a:pPr algn="just"/>
            <a:endParaRPr lang="es-ES" sz="1000" dirty="0"/>
          </a:p>
          <a:p>
            <a:pPr marL="285750" indent="-285750" algn="just">
              <a:buFontTx/>
              <a:buChar char="-"/>
            </a:pPr>
            <a:r>
              <a:rPr lang="es-ES" sz="1500" dirty="0"/>
              <a:t> Se permite hacer ensilado (permite reducir el ciclo y no dañar la tierra a la hora de recogida).</a:t>
            </a:r>
          </a:p>
          <a:p>
            <a:pPr marL="285750" indent="-285750" algn="just">
              <a:buFontTx/>
              <a:buChar char="-"/>
            </a:pPr>
            <a:endParaRPr lang="es-ES" sz="1000" dirty="0"/>
          </a:p>
        </p:txBody>
      </p:sp>
      <p:pic>
        <p:nvPicPr>
          <p:cNvPr id="9" name="Picture 2" descr="Consejos para triunfar con el ensilaje de maíz - Infortambo Chile">
            <a:extLst>
              <a:ext uri="{FF2B5EF4-FFF2-40B4-BE49-F238E27FC236}">
                <a16:creationId xmlns:a16="http://schemas.microsoft.com/office/drawing/2014/main" id="{68C97972-2824-D5BA-7E6E-57103640D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78" y="3255501"/>
            <a:ext cx="3311702" cy="2047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C8417AB-2FAC-50D1-54AB-34592A3CC18C}"/>
              </a:ext>
            </a:extLst>
          </p:cNvPr>
          <p:cNvSpPr txBox="1"/>
          <p:nvPr/>
        </p:nvSpPr>
        <p:spPr>
          <a:xfrm>
            <a:off x="2244501" y="5693011"/>
            <a:ext cx="720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0B050"/>
                </a:solidFill>
              </a:rPr>
              <a:t>Se estiman unos beneficios netos de 450-550 €/Ha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18526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B4772-04CC-72AF-40D2-799A90F16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Redondear rectángulo de esquina sencilla">
            <a:extLst>
              <a:ext uri="{FF2B5EF4-FFF2-40B4-BE49-F238E27FC236}">
                <a16:creationId xmlns:a16="http://schemas.microsoft.com/office/drawing/2014/main" id="{8216F1E5-7D1A-7925-34DF-C94F980CB5B7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DD435406-78E4-3DAE-41A6-A0BC6E92E5AF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5C6603-269D-388F-0C26-01291581A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2C8F5FA-4CCC-55D5-95AC-892C46ACA878}"/>
              </a:ext>
            </a:extLst>
          </p:cNvPr>
          <p:cNvSpPr txBox="1"/>
          <p:nvPr/>
        </p:nvSpPr>
        <p:spPr>
          <a:xfrm>
            <a:off x="261539" y="798985"/>
            <a:ext cx="11367665" cy="3071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Se tendrá en cuenta el cultivo principal incluido en la rotación, dando prioridad a las labores necesarias.    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Se valorará positivamente y se incentivará valores como % M.S. o % S.V.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Se establecerá un porcentaje mínimo de M.S de 30%-35%.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Se valorará positivamente el uso de nuestro biofertilizante para su producción. 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Se priorizarán los cultivos rústicos, poco exigentes y de crecimiento rápido.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Se estipulará un precio acorde al mercado en el momento de la cosecha.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Vertex se encargará del picado, transporte y ensilado del cultivo. 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Se establecerá una comunicación clara y constante con el agricultor, así como seguimiento agronómico del cultivo.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es-ES" sz="1400" dirty="0"/>
          </a:p>
        </p:txBody>
      </p:sp>
      <p:pic>
        <p:nvPicPr>
          <p:cNvPr id="2050" name="Picture 2" descr="de cerca maíz mazorcas en maíz plantación campo. generativo ai 28817984 ...">
            <a:extLst>
              <a:ext uri="{FF2B5EF4-FFF2-40B4-BE49-F238E27FC236}">
                <a16:creationId xmlns:a16="http://schemas.microsoft.com/office/drawing/2014/main" id="{2B4901CD-00F1-CBB6-A0BD-42BDC665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3713676"/>
            <a:ext cx="5630981" cy="2874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7CD4AD9-CEBB-3F7C-7DF6-22031BF0B4FC}"/>
              </a:ext>
            </a:extLst>
          </p:cNvPr>
          <p:cNvSpPr txBox="1"/>
          <p:nvPr/>
        </p:nvSpPr>
        <p:spPr>
          <a:xfrm>
            <a:off x="261539" y="289510"/>
            <a:ext cx="467810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300" b="1" dirty="0">
                <a:solidFill>
                  <a:srgbClr val="97D700"/>
                </a:solidFill>
              </a:rPr>
              <a:t>VALORIZACIÓN DE LOS CIVE: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886D59-06A4-863F-DF49-31025ADD927C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3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65270-B927-ADBE-66BA-870EC3673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Redondear rectángulo de esquina sencilla">
            <a:extLst>
              <a:ext uri="{FF2B5EF4-FFF2-40B4-BE49-F238E27FC236}">
                <a16:creationId xmlns:a16="http://schemas.microsoft.com/office/drawing/2014/main" id="{5E8BC6A6-FF65-8DE7-AA6F-BF7BAB50F283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68E76F00-7631-A703-A591-0F08BD654FA9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D8979D6-8D85-A0BA-DA9D-55C1507DE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70C970-0707-0900-1284-9E9D0CB784C7}"/>
              </a:ext>
            </a:extLst>
          </p:cNvPr>
          <p:cNvSpPr txBox="1"/>
          <p:nvPr/>
        </p:nvSpPr>
        <p:spPr>
          <a:xfrm>
            <a:off x="261539" y="798985"/>
            <a:ext cx="11367665" cy="2397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Se cosecharon 32 Ha de Veza + cereal en mayo de 2025 en la comarca de Las Villas.    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Aceptación por parte de los agricultores, cultivo recurrente instaurado en las rotaciones habituales comarca.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Trabajos de Segado, hilerado, picado, transporte, acopio y embolsado.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Producciones medias de 20-25 </a:t>
            </a:r>
            <a:r>
              <a:rPr lang="es-ES" sz="1500" dirty="0" err="1"/>
              <a:t>Tn</a:t>
            </a:r>
            <a:r>
              <a:rPr lang="es-ES" sz="1500" dirty="0"/>
              <a:t>/Ha.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Valorización y aumento de la rentabilidad económica de las tierras.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Se incorporará como fertilizante para estos cultivos el </a:t>
            </a:r>
            <a:r>
              <a:rPr lang="es-ES" sz="1500" dirty="0" err="1"/>
              <a:t>digestato</a:t>
            </a:r>
            <a:r>
              <a:rPr lang="es-ES" sz="1500" dirty="0"/>
              <a:t> producido. Economía circular. 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Gran potencial de producción en la comarca de Las Villas.</a:t>
            </a:r>
            <a:endParaRPr lang="es-ES" sz="1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82DA627-6C4A-7FBF-E171-D366771DF586}"/>
              </a:ext>
            </a:extLst>
          </p:cNvPr>
          <p:cNvSpPr txBox="1"/>
          <p:nvPr/>
        </p:nvSpPr>
        <p:spPr>
          <a:xfrm>
            <a:off x="261539" y="289510"/>
            <a:ext cx="787662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300" b="1" dirty="0">
                <a:solidFill>
                  <a:srgbClr val="97D700"/>
                </a:solidFill>
              </a:rPr>
              <a:t>PRUEBAS VERTEX RECOGIDA DE CIVE INVIERNO 2025: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AD7F246-6BD0-6904-370D-909FCA9A2F5D}"/>
              </a:ext>
            </a:extLst>
          </p:cNvPr>
          <p:cNvSpPr txBox="1"/>
          <p:nvPr/>
        </p:nvSpPr>
        <p:spPr>
          <a:xfrm>
            <a:off x="6749299" y="76084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 descr="Una montaña con nieve&#10;&#10;El contenido generado por IA puede ser incorrecto.">
            <a:extLst>
              <a:ext uri="{FF2B5EF4-FFF2-40B4-BE49-F238E27FC236}">
                <a16:creationId xmlns:a16="http://schemas.microsoft.com/office/drawing/2014/main" id="{A407D9EC-8D4A-5E07-C15D-E49436843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0" y="3429001"/>
            <a:ext cx="3990656" cy="2992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Un camión de juguete en el pasto&#10;&#10;El contenido generado por IA puede ser incorrecto.">
            <a:extLst>
              <a:ext uri="{FF2B5EF4-FFF2-40B4-BE49-F238E27FC236}">
                <a16:creationId xmlns:a16="http://schemas.microsoft.com/office/drawing/2014/main" id="{54F24444-A30A-1D72-C19E-21850C126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5" y="3429000"/>
            <a:ext cx="5477849" cy="3081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8799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A05AE-57E7-1F55-5B2E-6ED7C869B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Redondear rectángulo de esquina sencilla">
            <a:extLst>
              <a:ext uri="{FF2B5EF4-FFF2-40B4-BE49-F238E27FC236}">
                <a16:creationId xmlns:a16="http://schemas.microsoft.com/office/drawing/2014/main" id="{8035BE14-EA58-6238-9AC8-1169A36B61CA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998EA884-59EE-746D-C097-8168A8B382FA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6A7B8C-3863-9FFF-81D2-F811DE52D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79F4D8B-56F0-3673-C500-49CA5D663066}"/>
              </a:ext>
            </a:extLst>
          </p:cNvPr>
          <p:cNvSpPr txBox="1"/>
          <p:nvPr/>
        </p:nvSpPr>
        <p:spPr>
          <a:xfrm>
            <a:off x="261539" y="289510"/>
            <a:ext cx="467810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300" b="1" dirty="0">
                <a:solidFill>
                  <a:srgbClr val="97D700"/>
                </a:solidFill>
              </a:rPr>
              <a:t>PROYECTO BIO4MET: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C1ACD3-469C-27D9-8F4B-ADAFAA1EEF4C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1D91213-A70B-3266-2A7C-4B603D11F6F4}"/>
              </a:ext>
            </a:extLst>
          </p:cNvPr>
          <p:cNvSpPr txBox="1"/>
          <p:nvPr/>
        </p:nvSpPr>
        <p:spPr>
          <a:xfrm>
            <a:off x="261539" y="892307"/>
            <a:ext cx="110093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s-ES" dirty="0"/>
              <a:t>Evaluación agronómica y bioenergética de cultivos intermedios para la producción de </a:t>
            </a:r>
            <a:r>
              <a:rPr lang="es-ES" dirty="0" err="1"/>
              <a:t>bioemetano</a:t>
            </a:r>
            <a:r>
              <a:rPr lang="es-ES" dirty="0"/>
              <a:t> sostenible en Castilla y León (Zona </a:t>
            </a:r>
            <a:r>
              <a:rPr lang="es-ES" dirty="0" err="1"/>
              <a:t>Babilafuente</a:t>
            </a:r>
            <a:r>
              <a:rPr lang="es-ES" dirty="0"/>
              <a:t>). 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Análisis de normativa actual: PAC, RED II, RED III y Directiva (UE) 2023/2413. 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Análisis de cultivos potenciales y rotaciones locales y tradicionales según la zona de estudio. 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Validación de rendimiento y viabilidad agronómica de los </a:t>
            </a:r>
            <a:r>
              <a:rPr lang="es-ES" dirty="0" err="1"/>
              <a:t>CIVEs</a:t>
            </a:r>
            <a:r>
              <a:rPr lang="es-ES" dirty="0"/>
              <a:t> seleccionados.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Estudio de viabilidad económica.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Estudio de la viabilidad del uso del </a:t>
            </a:r>
            <a:r>
              <a:rPr lang="es-ES" dirty="0" err="1"/>
              <a:t>digestato</a:t>
            </a:r>
            <a:r>
              <a:rPr lang="es-ES" dirty="0"/>
              <a:t> como fertilizante. </a:t>
            </a:r>
          </a:p>
          <a:p>
            <a:pPr marL="285750" indent="-285750">
              <a:buFontTx/>
              <a:buChar char="-"/>
            </a:pPr>
            <a:endParaRPr lang="es-E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003CEF5-65EA-3ED2-13E8-1D35577B8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26" y="4742148"/>
            <a:ext cx="2572513" cy="75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nstituto Tecnológico Agrario de Castilla y León | iAgua">
            <a:extLst>
              <a:ext uri="{FF2B5EF4-FFF2-40B4-BE49-F238E27FC236}">
                <a16:creationId xmlns:a16="http://schemas.microsoft.com/office/drawing/2014/main" id="{09547156-7286-DE65-794F-64FBCC619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68" y="4631536"/>
            <a:ext cx="2061063" cy="85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University of Seville Logo | 01 - PNG Logo Vector Brand Downloads (SVG ...">
            <a:extLst>
              <a:ext uri="{FF2B5EF4-FFF2-40B4-BE49-F238E27FC236}">
                <a16:creationId xmlns:a16="http://schemas.microsoft.com/office/drawing/2014/main" id="{197D390C-B816-7795-E147-DDAE16BE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220" y="4387932"/>
            <a:ext cx="2344081" cy="146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92186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0522" y="510463"/>
            <a:ext cx="9362703" cy="70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453" tIns="0" rIns="88453" bIns="0" anchor="t"/>
          <a:lstStyle/>
          <a:p>
            <a:pPr algn="just" defTabSz="897413"/>
            <a:r>
              <a:rPr lang="es-ES" sz="1400" b="1" dirty="0">
                <a:latin typeface="+mj-lt"/>
                <a:cs typeface="Arial" panose="020B0604020202020204" pitchFamily="34" charset="0"/>
              </a:rPr>
              <a:t>Cuatro plantas de bioetanol (capacidad total de 740 k m3), tres  ubicadas en España que ocupan una posición dominante en el mercado español con una cuota de mercado del 98% y la cuarta, ubicada en Francia, representa aproximadamente el 20% de la demanda total de etanol  del mercado francés.</a:t>
            </a:r>
            <a:endParaRPr lang="en-US" sz="14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839711" y="1150179"/>
            <a:ext cx="2122293" cy="379388"/>
          </a:xfrm>
          <a:prstGeom prst="rect">
            <a:avLst/>
          </a:prstGeom>
          <a:ln w="3175">
            <a:miter lim="400000"/>
          </a:ln>
        </p:spPr>
        <p:txBody>
          <a:bodyPr wrap="square" lIns="26474" tIns="26474" rIns="26474" bIns="26474">
            <a:spAutoFit/>
          </a:bodyPr>
          <a:lstStyle/>
          <a:p>
            <a:pPr algn="r" defTabSz="1075822"/>
            <a:r>
              <a:rPr lang="en-US" sz="2118" b="1" dirty="0">
                <a:solidFill>
                  <a:schemeClr val="tx1">
                    <a:lumMod val="50000"/>
                    <a:lumOff val="50000"/>
                  </a:schemeClr>
                </a:solidFill>
                <a:ea typeface="Frutiger-Bold"/>
                <a:cs typeface="Frutiger-Bold"/>
              </a:rPr>
              <a:t>Vertex </a:t>
            </a:r>
            <a:r>
              <a:rPr lang="en-US" sz="2100" b="1" dirty="0">
                <a:solidFill>
                  <a:schemeClr val="tx1">
                    <a:lumMod val="50000"/>
                    <a:lumOff val="50000"/>
                  </a:schemeClr>
                </a:solidFill>
                <a:ea typeface="Frutiger-Bold"/>
                <a:cs typeface="Frutiger-Bold"/>
              </a:rPr>
              <a:t>Bioenergy</a:t>
            </a:r>
          </a:p>
        </p:txBody>
      </p:sp>
      <p:sp>
        <p:nvSpPr>
          <p:cNvPr id="21" name="20 Redondear rectángulo de esquina sencilla"/>
          <p:cNvSpPr/>
          <p:nvPr/>
        </p:nvSpPr>
        <p:spPr>
          <a:xfrm>
            <a:off x="10117286" y="292277"/>
            <a:ext cx="76841" cy="1031109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588"/>
          </a:p>
        </p:txBody>
      </p:sp>
      <p:sp>
        <p:nvSpPr>
          <p:cNvPr id="22" name="21 Redondear rectángulo de esquina sencilla"/>
          <p:cNvSpPr/>
          <p:nvPr/>
        </p:nvSpPr>
        <p:spPr>
          <a:xfrm>
            <a:off x="10117286" y="292277"/>
            <a:ext cx="76841" cy="1031109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588"/>
          </a:p>
        </p:txBody>
      </p:sp>
      <p:sp>
        <p:nvSpPr>
          <p:cNvPr id="23" name="22 Rectángulo"/>
          <p:cNvSpPr/>
          <p:nvPr/>
        </p:nvSpPr>
        <p:spPr>
          <a:xfrm>
            <a:off x="2907948" y="1830340"/>
            <a:ext cx="3328902" cy="379388"/>
          </a:xfrm>
          <a:prstGeom prst="rect">
            <a:avLst/>
          </a:prstGeom>
          <a:ln w="3175">
            <a:miter lim="400000"/>
          </a:ln>
        </p:spPr>
        <p:txBody>
          <a:bodyPr wrap="square" lIns="26474" tIns="26474" rIns="26474" bIns="26474">
            <a:spAutoFit/>
          </a:bodyPr>
          <a:lstStyle/>
          <a:p>
            <a:pPr algn="r" defTabSz="1075822"/>
            <a:r>
              <a:rPr lang="en-US" sz="2118" b="1" dirty="0">
                <a:solidFill>
                  <a:schemeClr val="bg1">
                    <a:lumMod val="50000"/>
                  </a:schemeClr>
                </a:solidFill>
                <a:ea typeface="Frutiger-Bold"/>
                <a:cs typeface="Frutiger-Bold"/>
              </a:rPr>
              <a:t>Nuestra </a:t>
            </a:r>
            <a:r>
              <a:rPr lang="en-US" sz="2118" b="1" dirty="0" err="1">
                <a:solidFill>
                  <a:schemeClr val="bg1">
                    <a:lumMod val="50000"/>
                  </a:schemeClr>
                </a:solidFill>
                <a:ea typeface="Frutiger-Bold"/>
                <a:cs typeface="Frutiger-Bold"/>
              </a:rPr>
              <a:t>localización</a:t>
            </a:r>
            <a:r>
              <a:rPr lang="en-US" sz="2118" b="1" dirty="0">
                <a:solidFill>
                  <a:schemeClr val="bg1">
                    <a:lumMod val="50000"/>
                  </a:schemeClr>
                </a:solidFill>
                <a:ea typeface="Frutiger-Bold"/>
                <a:cs typeface="Frutiger-Bold"/>
              </a:rPr>
              <a:t> </a:t>
            </a:r>
          </a:p>
        </p:txBody>
      </p:sp>
      <p:sp>
        <p:nvSpPr>
          <p:cNvPr id="24" name="23 Redondear rectángulo de esquina sencilla"/>
          <p:cNvSpPr/>
          <p:nvPr/>
        </p:nvSpPr>
        <p:spPr>
          <a:xfrm>
            <a:off x="10110776" y="2270879"/>
            <a:ext cx="76841" cy="1031109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588"/>
          </a:p>
        </p:txBody>
      </p:sp>
      <p:sp>
        <p:nvSpPr>
          <p:cNvPr id="25" name="24 Redondear rectángulo de esquina sencilla"/>
          <p:cNvSpPr/>
          <p:nvPr/>
        </p:nvSpPr>
        <p:spPr>
          <a:xfrm>
            <a:off x="10110776" y="2117202"/>
            <a:ext cx="76841" cy="1031109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588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22" y="1743536"/>
            <a:ext cx="8696050" cy="421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038167" y="1726100"/>
            <a:ext cx="1517660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075822"/>
            <a:r>
              <a:rPr lang="en-US" sz="1412" dirty="0">
                <a:ea typeface="Frutiger-Bold"/>
                <a:cs typeface="Frutiger-Bold"/>
              </a:rPr>
              <a:t>Bioetanol Galicia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313454" y="2074992"/>
            <a:ext cx="2131224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12" dirty="0">
                <a:ea typeface="Frutiger-Bold"/>
                <a:cs typeface="Frutiger-Bold"/>
              </a:rPr>
              <a:t>Bioenergie du Sud-Ouest</a:t>
            </a:r>
            <a:endParaRPr lang="es-ES" sz="1412" dirty="0"/>
          </a:p>
        </p:txBody>
      </p:sp>
      <p:sp>
        <p:nvSpPr>
          <p:cNvPr id="9" name="8 Rectángulo"/>
          <p:cNvSpPr/>
          <p:nvPr/>
        </p:nvSpPr>
        <p:spPr>
          <a:xfrm>
            <a:off x="516839" y="5884026"/>
            <a:ext cx="2560316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075822"/>
            <a:r>
              <a:rPr lang="en-US" sz="1412" dirty="0">
                <a:ea typeface="Frutiger-Bold"/>
                <a:cs typeface="Frutiger-Bold"/>
              </a:rPr>
              <a:t>Biocarburantes Castilla y León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7276800" y="5958874"/>
            <a:ext cx="2278830" cy="309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075822"/>
            <a:r>
              <a:rPr lang="en-US" sz="1412" dirty="0">
                <a:ea typeface="Frutiger-Bold"/>
                <a:cs typeface="Frutiger-Bold"/>
              </a:rPr>
              <a:t>Ecocarburantes Españoles</a:t>
            </a:r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1A86FF89-7F05-025A-EF8E-BCB62BAAF09F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C6F6C6-C908-0EFA-FD9D-DC332EB64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29110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Redondear rectángulo de esquina sencilla">
            <a:extLst>
              <a:ext uri="{FF2B5EF4-FFF2-40B4-BE49-F238E27FC236}">
                <a16:creationId xmlns:a16="http://schemas.microsoft.com/office/drawing/2014/main" id="{803B0513-9203-6F87-2D1A-36F97925C67A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216CB219-8AEB-429C-5666-3B0F7CBE740B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E90858-DA1E-D045-A5E3-0575A2C24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C895138-6DD6-8AA0-1131-DAB59B156299}"/>
              </a:ext>
            </a:extLst>
          </p:cNvPr>
          <p:cNvSpPr txBox="1"/>
          <p:nvPr/>
        </p:nvSpPr>
        <p:spPr>
          <a:xfrm>
            <a:off x="109215" y="139096"/>
            <a:ext cx="557688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300" b="1" dirty="0">
                <a:solidFill>
                  <a:srgbClr val="97D700"/>
                </a:solidFill>
              </a:rPr>
              <a:t>VALORIZACIÓN DEL BIOFERTILIZANTE:</a:t>
            </a:r>
          </a:p>
        </p:txBody>
      </p:sp>
      <p:pic>
        <p:nvPicPr>
          <p:cNvPr id="1030" name="Picture 6" descr="Línea de Producción de Fertilizante Líquido Orgánico - Hommak USA">
            <a:extLst>
              <a:ext uri="{FF2B5EF4-FFF2-40B4-BE49-F238E27FC236}">
                <a16:creationId xmlns:a16="http://schemas.microsoft.com/office/drawing/2014/main" id="{013D6BFC-7570-5879-6389-945E14446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27" y="827466"/>
            <a:ext cx="3362221" cy="1763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771C316-FC56-9A4B-FC3F-EC23C8E5F575}"/>
              </a:ext>
            </a:extLst>
          </p:cNvPr>
          <p:cNvGrpSpPr/>
          <p:nvPr/>
        </p:nvGrpSpPr>
        <p:grpSpPr>
          <a:xfrm>
            <a:off x="241659" y="1275263"/>
            <a:ext cx="11708682" cy="5226334"/>
            <a:chOff x="177363" y="947009"/>
            <a:chExt cx="11708682" cy="5226334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49F8919-7D55-C41B-3946-28B981ECAB74}"/>
                </a:ext>
              </a:extLst>
            </p:cNvPr>
            <p:cNvSpPr txBox="1"/>
            <p:nvPr/>
          </p:nvSpPr>
          <p:spPr>
            <a:xfrm>
              <a:off x="4583547" y="3205626"/>
              <a:ext cx="196807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22"/>
              <a:r>
                <a:rPr lang="es-ES" sz="2400" b="1" dirty="0">
                  <a:solidFill>
                    <a:srgbClr val="97D700"/>
                  </a:solidFill>
                  <a:latin typeface="Calibri"/>
                </a:rPr>
                <a:t>Biofertilizante</a:t>
              </a:r>
              <a:endParaRPr lang="es-ES" sz="2000" b="1" dirty="0">
                <a:solidFill>
                  <a:srgbClr val="97D700"/>
                </a:solidFill>
                <a:latin typeface="Calibri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1ED00B9-CA51-043D-E698-249E3905AF44}"/>
                </a:ext>
              </a:extLst>
            </p:cNvPr>
            <p:cNvSpPr txBox="1"/>
            <p:nvPr/>
          </p:nvSpPr>
          <p:spPr>
            <a:xfrm>
              <a:off x="3807324" y="947009"/>
              <a:ext cx="362895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500" dirty="0">
                  <a:solidFill>
                    <a:srgbClr val="FF0000"/>
                  </a:solidFill>
                </a:rPr>
                <a:t>Biofertilizante  líquido </a:t>
              </a:r>
              <a:r>
                <a:rPr lang="es-ES" sz="1500" dirty="0"/>
                <a:t>aplicación directa a campo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3B64D498-663A-917F-48B8-651286B407E8}"/>
                </a:ext>
              </a:extLst>
            </p:cNvPr>
            <p:cNvSpPr txBox="1"/>
            <p:nvPr/>
          </p:nvSpPr>
          <p:spPr>
            <a:xfrm>
              <a:off x="8050397" y="3234032"/>
              <a:ext cx="1873000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sz="1500" dirty="0">
                  <a:solidFill>
                    <a:prstClr val="black"/>
                  </a:solidFill>
                </a:rPr>
                <a:t>Enmienda </a:t>
              </a:r>
              <a:r>
                <a:rPr lang="es-ES" sz="1500" dirty="0">
                  <a:solidFill>
                    <a:srgbClr val="FF0000"/>
                  </a:solidFill>
                </a:rPr>
                <a:t>orgánica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17A321C9-1578-BAE0-B815-F54C1785FF05}"/>
                </a:ext>
              </a:extLst>
            </p:cNvPr>
            <p:cNvSpPr txBox="1"/>
            <p:nvPr/>
          </p:nvSpPr>
          <p:spPr>
            <a:xfrm>
              <a:off x="209729" y="3138932"/>
              <a:ext cx="26782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500" dirty="0">
                  <a:solidFill>
                    <a:prstClr val="black"/>
                  </a:solidFill>
                </a:rPr>
                <a:t>Aplicación directa de </a:t>
              </a:r>
              <a:r>
                <a:rPr lang="es-ES" sz="1500" dirty="0">
                  <a:solidFill>
                    <a:srgbClr val="FF0000"/>
                  </a:solidFill>
                </a:rPr>
                <a:t>biofertilizante bruto</a:t>
              </a:r>
              <a:r>
                <a:rPr lang="es-ES" sz="1500" dirty="0">
                  <a:solidFill>
                    <a:prstClr val="black"/>
                  </a:solidFill>
                </a:rPr>
                <a:t> a campo</a:t>
              </a:r>
              <a:r>
                <a:rPr lang="es-ES" sz="1600" dirty="0">
                  <a:solidFill>
                    <a:prstClr val="black"/>
                  </a:solidFill>
                </a:rPr>
                <a:t>.</a:t>
              </a:r>
            </a:p>
          </p:txBody>
        </p:sp>
        <p:pic>
          <p:nvPicPr>
            <p:cNvPr id="23" name="Gráfico 22" descr="Fábrica con relleno sólido">
              <a:extLst>
                <a:ext uri="{FF2B5EF4-FFF2-40B4-BE49-F238E27FC236}">
                  <a16:creationId xmlns:a16="http://schemas.microsoft.com/office/drawing/2014/main" id="{787E31A6-3408-D720-7BF3-A65958293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75596" y="1169702"/>
              <a:ext cx="1012227" cy="1012227"/>
            </a:xfrm>
            <a:prstGeom prst="rect">
              <a:avLst/>
            </a:prstGeom>
          </p:spPr>
        </p:pic>
        <p:pic>
          <p:nvPicPr>
            <p:cNvPr id="24" name="Gráfico 23" descr="Agricultura contorno">
              <a:extLst>
                <a:ext uri="{FF2B5EF4-FFF2-40B4-BE49-F238E27FC236}">
                  <a16:creationId xmlns:a16="http://schemas.microsoft.com/office/drawing/2014/main" id="{0090C168-DA08-F0E6-D668-DD285A13B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96000" y="1314638"/>
              <a:ext cx="1012228" cy="1012228"/>
            </a:xfrm>
            <a:prstGeom prst="rect">
              <a:avLst/>
            </a:prstGeom>
          </p:spPr>
        </p:pic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BB7D2F61-5E94-0B77-3203-D811372D7C5F}"/>
                </a:ext>
              </a:extLst>
            </p:cNvPr>
            <p:cNvCxnSpPr/>
            <p:nvPr/>
          </p:nvCxnSpPr>
          <p:spPr>
            <a:xfrm>
              <a:off x="5234897" y="1820752"/>
              <a:ext cx="7738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6" name="Gráfico 25" descr="Agricultura contorno">
              <a:extLst>
                <a:ext uri="{FF2B5EF4-FFF2-40B4-BE49-F238E27FC236}">
                  <a16:creationId xmlns:a16="http://schemas.microsoft.com/office/drawing/2014/main" id="{9ACF2C7E-B890-1844-DDF1-3AF495E27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7433" y="1894419"/>
              <a:ext cx="1244513" cy="1244513"/>
            </a:xfrm>
            <a:prstGeom prst="rect">
              <a:avLst/>
            </a:prstGeom>
          </p:spPr>
        </p:pic>
        <p:pic>
          <p:nvPicPr>
            <p:cNvPr id="27" name="Gráfico 26" descr="Fábrica con relleno sólido">
              <a:extLst>
                <a:ext uri="{FF2B5EF4-FFF2-40B4-BE49-F238E27FC236}">
                  <a16:creationId xmlns:a16="http://schemas.microsoft.com/office/drawing/2014/main" id="{69B2D26E-8510-1AD9-E1E2-FB6BB593D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79931" y="2048829"/>
              <a:ext cx="1182150" cy="1182150"/>
            </a:xfrm>
            <a:prstGeom prst="rect">
              <a:avLst/>
            </a:prstGeom>
          </p:spPr>
        </p:pic>
        <p:pic>
          <p:nvPicPr>
            <p:cNvPr id="28" name="Gráfico 27" descr="Agricultura contorno">
              <a:extLst>
                <a:ext uri="{FF2B5EF4-FFF2-40B4-BE49-F238E27FC236}">
                  <a16:creationId xmlns:a16="http://schemas.microsoft.com/office/drawing/2014/main" id="{EBC4AE8D-8E52-CC2B-EAEF-D1096F47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94201" y="2093393"/>
              <a:ext cx="1255588" cy="1255588"/>
            </a:xfrm>
            <a:prstGeom prst="rect">
              <a:avLst/>
            </a:prstGeom>
          </p:spPr>
        </p:pic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189290A3-7596-B3BD-4467-036ABAA83B41}"/>
                </a:ext>
              </a:extLst>
            </p:cNvPr>
            <p:cNvCxnSpPr/>
            <p:nvPr/>
          </p:nvCxnSpPr>
          <p:spPr>
            <a:xfrm>
              <a:off x="9106346" y="2818697"/>
              <a:ext cx="7738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ector recto de flecha 33">
              <a:extLst>
                <a:ext uri="{FF2B5EF4-FFF2-40B4-BE49-F238E27FC236}">
                  <a16:creationId xmlns:a16="http://schemas.microsoft.com/office/drawing/2014/main" id="{BAD77283-FBE0-39DD-DC62-1A1F9355D0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9174" y="3450712"/>
              <a:ext cx="17526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9D8E8B25-203E-12C3-4CCA-67F5A72266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21803" y="2048829"/>
              <a:ext cx="0" cy="11124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Conector recto de flecha 38">
              <a:extLst>
                <a:ext uri="{FF2B5EF4-FFF2-40B4-BE49-F238E27FC236}">
                  <a16:creationId xmlns:a16="http://schemas.microsoft.com/office/drawing/2014/main" id="{AC7295C6-D44D-7BE6-BC44-B01AF2CF1F44}"/>
                </a:ext>
              </a:extLst>
            </p:cNvPr>
            <p:cNvCxnSpPr>
              <a:cxnSpLocks/>
            </p:cNvCxnSpPr>
            <p:nvPr/>
          </p:nvCxnSpPr>
          <p:spPr>
            <a:xfrm>
              <a:off x="6543713" y="3445323"/>
              <a:ext cx="1296549" cy="46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1026" name="Picture 2" descr="Experts speak on high fertiliser prices in Zimbabwe - FurtherAfrica">
              <a:extLst>
                <a:ext uri="{FF2B5EF4-FFF2-40B4-BE49-F238E27FC236}">
                  <a16:creationId xmlns:a16="http://schemas.microsoft.com/office/drawing/2014/main" id="{2C70DC57-0A98-E7C9-C9AB-09CB5C9EE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63" y="4054729"/>
              <a:ext cx="3880849" cy="19404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ertilizantes/enmiendas orgánicas basadas en residuos orgánicos: su ...">
              <a:extLst>
                <a:ext uri="{FF2B5EF4-FFF2-40B4-BE49-F238E27FC236}">
                  <a16:creationId xmlns:a16="http://schemas.microsoft.com/office/drawing/2014/main" id="{CDA45C87-5FDD-75E6-62C6-977DFBFF8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3852" y="3717843"/>
              <a:ext cx="3722193" cy="2455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B240FBA9-023E-CFEB-9E79-0E6D1B6EAE1C}"/>
                </a:ext>
              </a:extLst>
            </p:cNvPr>
            <p:cNvSpPr txBox="1"/>
            <p:nvPr/>
          </p:nvSpPr>
          <p:spPr>
            <a:xfrm>
              <a:off x="3944385" y="3736943"/>
              <a:ext cx="4391972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s-ES" sz="1400" dirty="0"/>
                <a:t>-      </a:t>
              </a:r>
              <a:r>
                <a:rPr lang="es-ES" sz="1500" dirty="0"/>
                <a:t>Aporte de nutrientes.</a:t>
              </a:r>
            </a:p>
            <a:p>
              <a:pPr marL="285750" indent="-285750" algn="just">
                <a:buFontTx/>
                <a:buChar char="-"/>
              </a:pPr>
              <a:endParaRPr lang="es-ES" sz="1000" dirty="0"/>
            </a:p>
            <a:p>
              <a:pPr marL="285750" indent="-285750" algn="just">
                <a:buFontTx/>
                <a:buChar char="-"/>
              </a:pPr>
              <a:r>
                <a:rPr lang="es-ES" sz="1500" dirty="0"/>
                <a:t>Mejora de la estructura del suelo.</a:t>
              </a:r>
            </a:p>
            <a:p>
              <a:pPr marL="285750" indent="-285750" algn="just">
                <a:buFontTx/>
                <a:buChar char="-"/>
              </a:pPr>
              <a:endParaRPr lang="es-ES" sz="1000" dirty="0"/>
            </a:p>
            <a:p>
              <a:pPr marL="285750" indent="-285750" algn="just">
                <a:buFontTx/>
                <a:buChar char="-"/>
              </a:pPr>
              <a:r>
                <a:rPr lang="es-ES" sz="1500" dirty="0"/>
                <a:t>Estabilidad y liberación gradual de nutrientes.</a:t>
              </a:r>
            </a:p>
            <a:p>
              <a:pPr marL="285750" indent="-285750" algn="just">
                <a:buFontTx/>
                <a:buChar char="-"/>
              </a:pPr>
              <a:endParaRPr lang="es-ES" sz="1000" dirty="0"/>
            </a:p>
            <a:p>
              <a:pPr marL="285750" indent="-285750" algn="just">
                <a:buFontTx/>
                <a:buChar char="-"/>
              </a:pPr>
              <a:r>
                <a:rPr lang="es-ES" sz="1500" dirty="0"/>
                <a:t>Aumento de la actividad microbiana.</a:t>
              </a:r>
            </a:p>
            <a:p>
              <a:pPr marL="285750" indent="-285750" algn="just">
                <a:buFontTx/>
                <a:buChar char="-"/>
              </a:pPr>
              <a:endParaRPr lang="es-ES" sz="1000" dirty="0"/>
            </a:p>
            <a:p>
              <a:pPr marL="285750" indent="-285750" algn="just">
                <a:buFontTx/>
                <a:buChar char="-"/>
              </a:pPr>
              <a:r>
                <a:rPr lang="es-ES" sz="1500" dirty="0"/>
                <a:t>Reduce dependencia  de fertilizantes químicos.</a:t>
              </a:r>
            </a:p>
            <a:p>
              <a:pPr marL="285750" indent="-285750" algn="just">
                <a:buFontTx/>
                <a:buChar char="-"/>
              </a:pPr>
              <a:endParaRPr lang="es-ES" sz="1000" dirty="0"/>
            </a:p>
            <a:p>
              <a:pPr marL="285750" indent="-285750" algn="just">
                <a:buFontTx/>
                <a:buChar char="-"/>
              </a:pPr>
              <a:r>
                <a:rPr lang="es-ES" sz="1500" dirty="0"/>
                <a:t>Herramienta clave agricultura sostenible.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C64E92B-DB94-B366-5FFC-F436DF869848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2178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A61F3-6549-8BF5-071A-3962E3D1A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Redondear rectángulo de esquina sencilla">
            <a:extLst>
              <a:ext uri="{FF2B5EF4-FFF2-40B4-BE49-F238E27FC236}">
                <a16:creationId xmlns:a16="http://schemas.microsoft.com/office/drawing/2014/main" id="{BCA1EE8D-7E89-5C0D-8D20-6183A9A0CBAF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11EEF5F2-A8A6-7DC3-398A-3B788FC4B9E0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27773AC-E115-55FC-D33C-6F52CF7AF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1A57F8-4DD5-525D-1221-E6A0810AA8E9}"/>
              </a:ext>
            </a:extLst>
          </p:cNvPr>
          <p:cNvSpPr txBox="1"/>
          <p:nvPr/>
        </p:nvSpPr>
        <p:spPr>
          <a:xfrm>
            <a:off x="412167" y="1118291"/>
            <a:ext cx="11367665" cy="4451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Realizado y presentado Plan de Fertilización y gestión del </a:t>
            </a:r>
            <a:r>
              <a:rPr lang="es-ES" sz="1500" dirty="0" err="1"/>
              <a:t>digestato</a:t>
            </a:r>
            <a:r>
              <a:rPr lang="es-ES" sz="1500" dirty="0"/>
              <a:t>.   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Acuerdos con gestores y transportistas locales para la aplicación de biofertilizantes.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La aplicación a campo es la solución más implementada en toda Europa para la gestión de digeridos.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El procedimiento se hará de acuerdo con el Real Decreto de nutrición sostenible de suelos, es decir: </a:t>
            </a:r>
          </a:p>
          <a:p>
            <a:pPr marL="1200150" lvl="2" indent="-285750" algn="just">
              <a:lnSpc>
                <a:spcPct val="10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1500" dirty="0"/>
              <a:t>Libres de salmonella y </a:t>
            </a:r>
            <a:r>
              <a:rPr lang="es-ES" sz="1500" i="1" dirty="0" err="1"/>
              <a:t>E.Coli</a:t>
            </a:r>
            <a:r>
              <a:rPr lang="es-ES" sz="1500" dirty="0"/>
              <a:t>, tras el proceso de higienización térmica. </a:t>
            </a:r>
          </a:p>
          <a:p>
            <a:pPr marL="1200150" lvl="2" indent="-285750" algn="just">
              <a:lnSpc>
                <a:spcPct val="10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1500" dirty="0"/>
              <a:t>Realizando aplicación en el momento adecuado. </a:t>
            </a:r>
          </a:p>
          <a:p>
            <a:pPr marL="1200150" lvl="2" indent="-285750" algn="just">
              <a:lnSpc>
                <a:spcPct val="10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1500" dirty="0"/>
              <a:t>Realizando un correcto balance de extracción y aplicación de nitrógeno y fósforo en base a los cultivos existentes.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Es una solución muy bien adaptada a una comarca como “Las Villas” gran productora de cultivos de regadío, que es: </a:t>
            </a:r>
          </a:p>
          <a:p>
            <a:pPr marL="1200150" lvl="2" indent="-285750" algn="just">
              <a:lnSpc>
                <a:spcPct val="10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1500" dirty="0"/>
              <a:t>Deficitaria en materia orgánica. </a:t>
            </a:r>
          </a:p>
          <a:p>
            <a:pPr marL="1200150" lvl="2" indent="-285750" algn="just">
              <a:lnSpc>
                <a:spcPct val="10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1500" dirty="0"/>
              <a:t>Deficitaria en nutrientes (importación de fertilizantes del exterior).</a:t>
            </a:r>
          </a:p>
          <a:p>
            <a:pPr marL="1200150" lvl="2" indent="-285750" algn="just">
              <a:lnSpc>
                <a:spcPct val="10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1500" dirty="0"/>
              <a:t>Cultivos exigentes con gran capacidad de extracción de nutrientes.</a:t>
            </a:r>
          </a:p>
          <a:p>
            <a:pPr marL="1200150" lvl="2" indent="-285750" algn="just">
              <a:lnSpc>
                <a:spcPct val="10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1500" dirty="0"/>
              <a:t>Red de Canales de riego establecidos (Villoria, </a:t>
            </a:r>
            <a:r>
              <a:rPr lang="es-ES" sz="1500" dirty="0" err="1"/>
              <a:t>Babilafuente</a:t>
            </a:r>
            <a:r>
              <a:rPr lang="es-ES" sz="1500" dirty="0"/>
              <a:t>, Armuña, etc.). 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es-ES" sz="1400" dirty="0"/>
          </a:p>
        </p:txBody>
      </p:sp>
      <p:pic>
        <p:nvPicPr>
          <p:cNvPr id="2050" name="Picture 2" descr="de cerca maíz mazorcas en maíz plantación campo. generativo ai 28817984 ...">
            <a:extLst>
              <a:ext uri="{FF2B5EF4-FFF2-40B4-BE49-F238E27FC236}">
                <a16:creationId xmlns:a16="http://schemas.microsoft.com/office/drawing/2014/main" id="{4D81D6E1-3C5C-B2AE-02BF-CB12E5241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36" y="4288536"/>
            <a:ext cx="3925410" cy="2003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DAD3B2-4C15-5404-64B4-FF79F077EFBD}"/>
              </a:ext>
            </a:extLst>
          </p:cNvPr>
          <p:cNvSpPr txBox="1"/>
          <p:nvPr/>
        </p:nvSpPr>
        <p:spPr>
          <a:xfrm>
            <a:off x="241371" y="352709"/>
            <a:ext cx="600241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300" b="1" dirty="0">
                <a:solidFill>
                  <a:srgbClr val="97D700"/>
                </a:solidFill>
              </a:rPr>
              <a:t>VALORIZACIÓN DEL BIOFERTILIZANTE: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E2F0CD0-1FAA-E19C-01E3-22CF46A664A1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50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E6850-6554-8875-56E4-80FE52211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Redondear rectángulo de esquina sencilla">
            <a:extLst>
              <a:ext uri="{FF2B5EF4-FFF2-40B4-BE49-F238E27FC236}">
                <a16:creationId xmlns:a16="http://schemas.microsoft.com/office/drawing/2014/main" id="{1E06B6F7-A20F-FE88-5979-99D2A3243DDF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97FC9CE9-3374-69DA-2279-9B8C45247ED3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4786E1F-2265-61E0-1252-8708E13FE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8F38F7E-26DF-76C3-E6B0-947D9FE02E01}"/>
              </a:ext>
            </a:extLst>
          </p:cNvPr>
          <p:cNvSpPr txBox="1"/>
          <p:nvPr/>
        </p:nvSpPr>
        <p:spPr>
          <a:xfrm>
            <a:off x="72185" y="1187453"/>
            <a:ext cx="7321103" cy="2294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Por parte de Vertex se va a fomentar la economía circular.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Acuerdos con empresas locales para su aplicación.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Precios de mercado competitivos.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Propuestas de intercambios por diferentes tipos de sustratos.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Laboratorio especializado en análisis de nutrientes y materia orgánica.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/>
              <a:t>Intercambios por estiércol y paja bajo igualando las mismas riquezas nutricionales.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6F26A0-E6E2-BFDD-612D-97A183FB5994}"/>
              </a:ext>
            </a:extLst>
          </p:cNvPr>
          <p:cNvSpPr txBox="1"/>
          <p:nvPr/>
        </p:nvSpPr>
        <p:spPr>
          <a:xfrm>
            <a:off x="465248" y="270176"/>
            <a:ext cx="634766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300" b="1" dirty="0">
                <a:solidFill>
                  <a:srgbClr val="97D700"/>
                </a:solidFill>
              </a:rPr>
              <a:t>ACUERDOS CON AGRICULTORES PARA LA VALORIZACIÓN DEL BIOFERTILIZANTES :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6CA6135-F746-1AB9-B3B3-E62402BAB8CE}"/>
              </a:ext>
            </a:extLst>
          </p:cNvPr>
          <p:cNvSpPr txBox="1"/>
          <p:nvPr/>
        </p:nvSpPr>
        <p:spPr>
          <a:xfrm>
            <a:off x="465248" y="4248995"/>
            <a:ext cx="7029488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/>
              <a:t>Propuesta de firma de carta de intenciones para recepción/aplicación de </a:t>
            </a:r>
            <a:r>
              <a:rPr lang="es-ES" sz="1500" dirty="0" err="1"/>
              <a:t>digestato</a:t>
            </a:r>
            <a:r>
              <a:rPr lang="es-ES" sz="1500" dirty="0"/>
              <a:t>.</a:t>
            </a:r>
          </a:p>
          <a:p>
            <a:endParaRPr lang="es-ES" sz="1000" dirty="0"/>
          </a:p>
          <a:p>
            <a:r>
              <a:rPr lang="es-ES" sz="1500" dirty="0"/>
              <a:t>Será necesario:</a:t>
            </a:r>
          </a:p>
          <a:p>
            <a:pPr marL="742950" lvl="1" indent="-285750">
              <a:buFontTx/>
              <a:buChar char="-"/>
            </a:pPr>
            <a:r>
              <a:rPr lang="es-ES" sz="1500" dirty="0"/>
              <a:t>Superficie total (Ha)</a:t>
            </a:r>
          </a:p>
          <a:p>
            <a:pPr marL="742950" lvl="1" indent="-285750">
              <a:buFontTx/>
              <a:buChar char="-"/>
            </a:pPr>
            <a:r>
              <a:rPr lang="es-ES" sz="1500" dirty="0"/>
              <a:t>Ubicación de las parcelas</a:t>
            </a:r>
          </a:p>
        </p:txBody>
      </p:sp>
      <p:pic>
        <p:nvPicPr>
          <p:cNvPr id="3074" name="Picture 2" descr="Firmar - Iconos gratis de archivos y carpetas">
            <a:extLst>
              <a:ext uri="{FF2B5EF4-FFF2-40B4-BE49-F238E27FC236}">
                <a16:creationId xmlns:a16="http://schemas.microsoft.com/office/drawing/2014/main" id="{2A9C7579-C088-55FF-BDF0-AE9C30D74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78" y="4766702"/>
            <a:ext cx="1287761" cy="128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EBD34AA-1247-3E77-926D-48DBC0E3EE72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C2493DD-13C2-C02C-E43A-07B385D74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581" y="1023099"/>
            <a:ext cx="4024475" cy="52235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9418D14-2F74-CFCB-BA32-2B42100CD690}"/>
              </a:ext>
            </a:extLst>
          </p:cNvPr>
          <p:cNvSpPr txBox="1"/>
          <p:nvPr/>
        </p:nvSpPr>
        <p:spPr>
          <a:xfrm>
            <a:off x="465248" y="3628467"/>
            <a:ext cx="51545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00" b="1" dirty="0">
                <a:solidFill>
                  <a:srgbClr val="92D050"/>
                </a:solidFill>
              </a:rPr>
              <a:t>FIRMA DE LOI:</a:t>
            </a:r>
          </a:p>
        </p:txBody>
      </p:sp>
    </p:spTree>
    <p:extLst>
      <p:ext uri="{BB962C8B-B14F-4D97-AF65-F5344CB8AC3E}">
        <p14:creationId xmlns:p14="http://schemas.microsoft.com/office/powerpoint/2010/main" val="1490562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Redondear rectángulo de esquina sencilla">
            <a:extLst>
              <a:ext uri="{FF2B5EF4-FFF2-40B4-BE49-F238E27FC236}">
                <a16:creationId xmlns:a16="http://schemas.microsoft.com/office/drawing/2014/main" id="{803B0513-9203-6F87-2D1A-36F97925C67A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216CB219-8AEB-429C-5666-3B0F7CBE740B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E90858-DA1E-D045-A5E3-0575A2C24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C895138-6DD6-8AA0-1131-DAB59B156299}"/>
              </a:ext>
            </a:extLst>
          </p:cNvPr>
          <p:cNvSpPr txBox="1"/>
          <p:nvPr/>
        </p:nvSpPr>
        <p:spPr>
          <a:xfrm>
            <a:off x="261539" y="279124"/>
            <a:ext cx="601594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300" b="1" dirty="0">
                <a:solidFill>
                  <a:srgbClr val="97D700"/>
                </a:solidFill>
              </a:rPr>
              <a:t>ACUERDO EMPRESARIAL DE RESERVA con agricultores y ganaderos: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CBB29F7-CBFE-63A7-7099-34DD5E4BAAD4}"/>
              </a:ext>
            </a:extLst>
          </p:cNvPr>
          <p:cNvSpPr txBox="1"/>
          <p:nvPr/>
        </p:nvSpPr>
        <p:spPr>
          <a:xfrm>
            <a:off x="5272735" y="1164187"/>
            <a:ext cx="4675938" cy="170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ES" sz="1500" b="1" dirty="0"/>
              <a:t>Acuerdo de reserva </a:t>
            </a:r>
            <a:r>
              <a:rPr lang="es-ES" sz="1500" b="1" dirty="0">
                <a:sym typeface="Wingdings" panose="05000000000000000000" pitchFamily="2" charset="2"/>
              </a:rPr>
              <a:t> Contrato de suministro 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>
                <a:sym typeface="Wingdings" panose="05000000000000000000" pitchFamily="2" charset="2"/>
              </a:rPr>
              <a:t>Tipo de sustrato ganadero.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>
                <a:sym typeface="Wingdings" panose="05000000000000000000" pitchFamily="2" charset="2"/>
              </a:rPr>
              <a:t>Tipo de cultivo/Paja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>
                <a:sym typeface="Wingdings" panose="05000000000000000000" pitchFamily="2" charset="2"/>
              </a:rPr>
              <a:t>Confidencialidad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500" dirty="0">
                <a:sym typeface="Wingdings" panose="05000000000000000000" pitchFamily="2" charset="2"/>
              </a:rPr>
              <a:t>Geolocalización de la explotación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C6D87D1-8C9D-71EA-6741-9A65DCDEE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735" y="2938864"/>
            <a:ext cx="5679669" cy="1644658"/>
          </a:xfrm>
          <a:prstGeom prst="rect">
            <a:avLst/>
          </a:prstGeom>
        </p:spPr>
      </p:pic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97473458-C4F3-43C1-D90F-D2A7C55A7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1046" r="3412"/>
          <a:stretch/>
        </p:blipFill>
        <p:spPr>
          <a:xfrm>
            <a:off x="411480" y="1362455"/>
            <a:ext cx="3858336" cy="482375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C13D02F-82B2-B111-0B3E-63C1C12F196A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62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90F7390-0FFB-72E7-9241-95E22046145B}"/>
              </a:ext>
            </a:extLst>
          </p:cNvPr>
          <p:cNvSpPr txBox="1"/>
          <p:nvPr/>
        </p:nvSpPr>
        <p:spPr>
          <a:xfrm>
            <a:off x="490641" y="1385200"/>
            <a:ext cx="6862950" cy="48628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prstClr val="black"/>
                </a:solidFill>
              </a:rPr>
              <a:t>Acuerdos </a:t>
            </a:r>
            <a:r>
              <a:rPr lang="es-ES" sz="1500" b="1" dirty="0">
                <a:solidFill>
                  <a:prstClr val="black"/>
                </a:solidFill>
              </a:rPr>
              <a:t>beneficiosos</a:t>
            </a:r>
            <a:r>
              <a:rPr lang="es-ES" sz="1500" dirty="0">
                <a:solidFill>
                  <a:prstClr val="black"/>
                </a:solidFill>
              </a:rPr>
              <a:t> para los ganaderos y agricultores.</a:t>
            </a:r>
            <a:endParaRPr lang="es-ES" sz="1500" dirty="0">
              <a:solidFill>
                <a:prstClr val="black"/>
              </a:solidFill>
              <a:cs typeface="Calibri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prstClr val="black"/>
                </a:solidFill>
              </a:rPr>
              <a:t>Compromiso de retirada </a:t>
            </a:r>
            <a:r>
              <a:rPr lang="es-ES" sz="1500" b="1" dirty="0">
                <a:solidFill>
                  <a:prstClr val="black"/>
                </a:solidFill>
              </a:rPr>
              <a:t>continua y estable </a:t>
            </a:r>
            <a:r>
              <a:rPr lang="es-ES" sz="1500" dirty="0">
                <a:solidFill>
                  <a:prstClr val="black"/>
                </a:solidFill>
              </a:rPr>
              <a:t>del estiércol producido.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prstClr val="black"/>
                </a:solidFill>
              </a:rPr>
              <a:t>Evita el </a:t>
            </a:r>
            <a:r>
              <a:rPr lang="es-ES" sz="1500" b="1" dirty="0">
                <a:solidFill>
                  <a:prstClr val="black"/>
                </a:solidFill>
              </a:rPr>
              <a:t>almacenaje</a:t>
            </a:r>
            <a:r>
              <a:rPr lang="es-ES" sz="1500" dirty="0">
                <a:solidFill>
                  <a:prstClr val="black"/>
                </a:solidFill>
              </a:rPr>
              <a:t> del sustrato.</a:t>
            </a:r>
            <a:endParaRPr lang="es-ES" sz="1500" dirty="0">
              <a:solidFill>
                <a:prstClr val="black"/>
              </a:solidFill>
              <a:cs typeface="Calibri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b="1" dirty="0">
                <a:solidFill>
                  <a:prstClr val="black"/>
                </a:solidFill>
              </a:rPr>
              <a:t>Mejora</a:t>
            </a:r>
            <a:r>
              <a:rPr lang="es-ES" sz="1500" dirty="0">
                <a:solidFill>
                  <a:prstClr val="black"/>
                </a:solidFill>
              </a:rPr>
              <a:t> de la sanidad de las instalaciones.</a:t>
            </a:r>
            <a:endParaRPr lang="es-ES" sz="1500" dirty="0">
              <a:solidFill>
                <a:prstClr val="black"/>
              </a:solidFill>
              <a:cs typeface="Calibri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prstClr val="black"/>
                </a:solidFill>
              </a:rPr>
              <a:t>No sujeto a condiciones climáticas.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prstClr val="black"/>
                </a:solidFill>
                <a:cs typeface="Calibri"/>
              </a:rPr>
              <a:t>Trazabilidad y certificado de correcta gestión del sustrato.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prstClr val="black"/>
                </a:solidFill>
                <a:cs typeface="Calibri"/>
              </a:rPr>
              <a:t>Mejora de la </a:t>
            </a:r>
            <a:r>
              <a:rPr lang="es-ES" sz="1500" b="1" dirty="0">
                <a:solidFill>
                  <a:prstClr val="black"/>
                </a:solidFill>
                <a:cs typeface="Calibri"/>
              </a:rPr>
              <a:t>calidad </a:t>
            </a:r>
            <a:r>
              <a:rPr lang="es-ES" sz="1500" dirty="0">
                <a:solidFill>
                  <a:prstClr val="black"/>
                </a:solidFill>
                <a:cs typeface="Calibri"/>
              </a:rPr>
              <a:t>de las camas de los animales.</a:t>
            </a:r>
            <a:endParaRPr lang="es-ES" sz="1500" dirty="0">
              <a:solidFill>
                <a:prstClr val="black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b="1" dirty="0">
                <a:solidFill>
                  <a:prstClr val="black"/>
                </a:solidFill>
              </a:rPr>
              <a:t>Economía circular</a:t>
            </a:r>
            <a:r>
              <a:rPr lang="es-ES" sz="1500" dirty="0">
                <a:solidFill>
                  <a:prstClr val="black"/>
                </a:solidFill>
              </a:rPr>
              <a:t>: aprovechamiento de sustratos y deshechos locales para producción de biometano y fertilizantes orgánicos.</a:t>
            </a:r>
            <a:endParaRPr lang="es-ES" sz="1500" dirty="0">
              <a:solidFill>
                <a:prstClr val="black"/>
              </a:solidFill>
              <a:cs typeface="Calibri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b="1" dirty="0">
                <a:solidFill>
                  <a:prstClr val="black"/>
                </a:solidFill>
              </a:rPr>
              <a:t>Fusión</a:t>
            </a:r>
            <a:r>
              <a:rPr lang="es-ES" sz="1500" dirty="0">
                <a:solidFill>
                  <a:prstClr val="black"/>
                </a:solidFill>
              </a:rPr>
              <a:t> del mundo rural con el mundo industrial.</a:t>
            </a:r>
            <a:endParaRPr lang="es-ES" sz="1500" dirty="0">
              <a:solidFill>
                <a:prstClr val="black"/>
              </a:solidFill>
              <a:cs typeface="Calibri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prstClr val="black"/>
                </a:solidFill>
                <a:cs typeface="Calibri"/>
              </a:rPr>
              <a:t>Mejora de la </a:t>
            </a:r>
            <a:r>
              <a:rPr lang="es-ES" sz="1500" b="1" dirty="0">
                <a:solidFill>
                  <a:prstClr val="black"/>
                </a:solidFill>
                <a:cs typeface="Calibri"/>
              </a:rPr>
              <a:t>conservación </a:t>
            </a:r>
            <a:r>
              <a:rPr lang="es-ES" sz="1500" dirty="0">
                <a:solidFill>
                  <a:prstClr val="black"/>
                </a:solidFill>
                <a:cs typeface="Calibri"/>
              </a:rPr>
              <a:t>del suelo agrícola.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prstClr val="black"/>
                </a:solidFill>
              </a:rPr>
              <a:t>Reducción de los </a:t>
            </a:r>
            <a:r>
              <a:rPr lang="es-ES" sz="1500" b="1" dirty="0">
                <a:solidFill>
                  <a:prstClr val="black"/>
                </a:solidFill>
              </a:rPr>
              <a:t>costes</a:t>
            </a:r>
            <a:r>
              <a:rPr lang="es-ES" sz="1500" dirty="0">
                <a:solidFill>
                  <a:prstClr val="black"/>
                </a:solidFill>
              </a:rPr>
              <a:t> logísticos, de camas y de fertilización.</a:t>
            </a:r>
            <a:endParaRPr lang="es-ES" sz="1500" dirty="0">
              <a:solidFill>
                <a:prstClr val="black"/>
              </a:solidFill>
              <a:cs typeface="Calibri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>
              <a:solidFill>
                <a:prstClr val="black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prstClr val="black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74B84D9-550F-6387-5C4B-37D313AAB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591" y="2091781"/>
            <a:ext cx="4224252" cy="2948289"/>
          </a:xfrm>
          <a:prstGeom prst="rect">
            <a:avLst/>
          </a:prstGeom>
        </p:spPr>
      </p:pic>
      <p:sp>
        <p:nvSpPr>
          <p:cNvPr id="4" name="10 Redondear rectángulo de esquina sencilla">
            <a:extLst>
              <a:ext uri="{FF2B5EF4-FFF2-40B4-BE49-F238E27FC236}">
                <a16:creationId xmlns:a16="http://schemas.microsoft.com/office/drawing/2014/main" id="{4FFE56D5-70C3-9EE3-ADDF-470431CB9500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F6B1480A-68D6-6CA5-2E3E-355ABBE3729B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0912FDE-A0CC-65D3-6F9C-4920DD040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CC51EF8-1186-0944-B56B-EB262E6130E2}"/>
              </a:ext>
            </a:extLst>
          </p:cNvPr>
          <p:cNvSpPr txBox="1"/>
          <p:nvPr/>
        </p:nvSpPr>
        <p:spPr>
          <a:xfrm>
            <a:off x="334555" y="242156"/>
            <a:ext cx="641786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22"/>
            <a:r>
              <a:rPr lang="es-ES" sz="2300" b="1" dirty="0">
                <a:solidFill>
                  <a:srgbClr val="97D700"/>
                </a:solidFill>
              </a:rPr>
              <a:t>VENTAJAS SOBRE LOS ACUERDOS: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499F96C-8576-9C25-E1D9-334856CA7320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91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9F022CA6-719F-293C-560B-CBB8BE845CA4}"/>
              </a:ext>
            </a:extLst>
          </p:cNvPr>
          <p:cNvSpPr txBox="1"/>
          <p:nvPr/>
        </p:nvSpPr>
        <p:spPr>
          <a:xfrm>
            <a:off x="7292460" y="2008108"/>
            <a:ext cx="5113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97D700"/>
                </a:solidFill>
              </a:rPr>
              <a:t>Diversificación de productos</a:t>
            </a:r>
          </a:p>
        </p:txBody>
      </p:sp>
      <p:pic>
        <p:nvPicPr>
          <p:cNvPr id="19" name="Gráfico 18" descr="Flecha circular contorno">
            <a:extLst>
              <a:ext uri="{FF2B5EF4-FFF2-40B4-BE49-F238E27FC236}">
                <a16:creationId xmlns:a16="http://schemas.microsoft.com/office/drawing/2014/main" id="{09A1E8FD-7B42-28CC-8317-987C2B4E6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2536" y="1427720"/>
            <a:ext cx="3566803" cy="3566803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9D554DC7-A5EC-E332-F744-C28320221980}"/>
              </a:ext>
            </a:extLst>
          </p:cNvPr>
          <p:cNvSpPr txBox="1"/>
          <p:nvPr/>
        </p:nvSpPr>
        <p:spPr>
          <a:xfrm>
            <a:off x="4613619" y="1188670"/>
            <a:ext cx="3136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97D700"/>
                </a:solidFill>
              </a:rPr>
              <a:t>Economía Circular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AA277B3-4A33-786A-2175-12BE7E2208A7}"/>
              </a:ext>
            </a:extLst>
          </p:cNvPr>
          <p:cNvSpPr txBox="1"/>
          <p:nvPr/>
        </p:nvSpPr>
        <p:spPr>
          <a:xfrm>
            <a:off x="1557868" y="1989852"/>
            <a:ext cx="3136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97D700"/>
                </a:solidFill>
              </a:rPr>
              <a:t>Desarrollo Local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E0C4704-8491-31C8-92FB-DE9119A3ED5C}"/>
              </a:ext>
            </a:extLst>
          </p:cNvPr>
          <p:cNvSpPr txBox="1"/>
          <p:nvPr/>
        </p:nvSpPr>
        <p:spPr>
          <a:xfrm>
            <a:off x="7732450" y="4098329"/>
            <a:ext cx="4586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97D700"/>
                </a:solidFill>
              </a:rPr>
              <a:t>Independencia energética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CC0D2A8-4CF2-7F64-AC55-516B5A7CE6E8}"/>
              </a:ext>
            </a:extLst>
          </p:cNvPr>
          <p:cNvSpPr txBox="1"/>
          <p:nvPr/>
        </p:nvSpPr>
        <p:spPr>
          <a:xfrm>
            <a:off x="301744" y="4125895"/>
            <a:ext cx="5148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97D700"/>
                </a:solidFill>
              </a:rPr>
              <a:t>Reducción de emisiones de GEI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A8A49BD-1E6B-BB44-5728-6E969210DF09}"/>
              </a:ext>
            </a:extLst>
          </p:cNvPr>
          <p:cNvSpPr txBox="1"/>
          <p:nvPr/>
        </p:nvSpPr>
        <p:spPr>
          <a:xfrm>
            <a:off x="4822660" y="4915723"/>
            <a:ext cx="2546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97D700"/>
                </a:solidFill>
              </a:rPr>
              <a:t>Sostenibilidad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34530A8-DEB1-7312-17FA-3FAD327240DB}"/>
              </a:ext>
            </a:extLst>
          </p:cNvPr>
          <p:cNvSpPr txBox="1"/>
          <p:nvPr/>
        </p:nvSpPr>
        <p:spPr>
          <a:xfrm>
            <a:off x="1557868" y="3043681"/>
            <a:ext cx="198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97D700"/>
                </a:solidFill>
              </a:rPr>
              <a:t>Resiliencia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81254A0-9B38-8DB3-0167-D841BED4046D}"/>
              </a:ext>
            </a:extLst>
          </p:cNvPr>
          <p:cNvSpPr txBox="1"/>
          <p:nvPr/>
        </p:nvSpPr>
        <p:spPr>
          <a:xfrm>
            <a:off x="7201049" y="3009594"/>
            <a:ext cx="530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97D700"/>
                </a:solidFill>
              </a:rPr>
              <a:t>Fusión mundo rural e industrial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1DCF86C-4717-B768-57DD-21366A0BF984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9D57F6-A5CC-F8C1-5857-08CCDE13E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4" name="10 Redondear rectángulo de esquina sencilla">
            <a:extLst>
              <a:ext uri="{FF2B5EF4-FFF2-40B4-BE49-F238E27FC236}">
                <a16:creationId xmlns:a16="http://schemas.microsoft.com/office/drawing/2014/main" id="{5A49F978-0671-BA70-3243-20C9B20E0286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BEE7A3-3ABE-DFBA-EC5B-9DC40995C292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16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  <p:bldP spid="36" grpId="0"/>
      <p:bldP spid="39" grpId="0"/>
      <p:bldP spid="40" grpId="0"/>
      <p:bldP spid="4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47A3A-D3C2-F93C-5A45-392CF8D4B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92" y="102145"/>
            <a:ext cx="10515600" cy="1325563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rgbClr val="97D700"/>
                </a:solidFill>
                <a:latin typeface="+mn-lt"/>
                <a:ea typeface="+mn-ea"/>
                <a:cs typeface="+mn-cs"/>
              </a:rPr>
              <a:t>CONTACTOS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F17802-7BD0-1D6B-62BD-8FEC94CDC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871"/>
            <a:ext cx="4544505" cy="2501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Jose Angel Macho </a:t>
            </a:r>
            <a:r>
              <a:rPr lang="es-ES" sz="24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Barragués</a:t>
            </a:r>
            <a:endParaRPr lang="es-ES" sz="2400" b="1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lvl="1" indent="0">
              <a:buNone/>
            </a:pPr>
            <a:r>
              <a:rPr lang="es-E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Ingeniero Agrónomo</a:t>
            </a:r>
          </a:p>
          <a:p>
            <a:pPr marL="457200" lvl="1" indent="0">
              <a:buNone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Biomass and Digestate Manager</a:t>
            </a:r>
            <a:endParaRPr lang="es-E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lvl="1" indent="0">
              <a:buNone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Biomethane Project Development</a:t>
            </a:r>
          </a:p>
          <a:p>
            <a:pPr marL="457200" lvl="1" indent="0">
              <a:buNone/>
            </a:pPr>
            <a:r>
              <a:rPr lang="en-US" sz="1800" dirty="0">
                <a:latin typeface="Aptos" panose="020B0004020202020204" pitchFamily="34" charset="0"/>
              </a:rPr>
              <a:t>M. +(34) 681 05 34 21</a:t>
            </a:r>
            <a:endParaRPr lang="es-ES" sz="1800" dirty="0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r>
              <a:rPr lang="es-E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jose.macho@vertexbioenergy.com</a:t>
            </a:r>
            <a:r>
              <a:rPr lang="es-ES" sz="1800" dirty="0">
                <a:solidFill>
                  <a:srgbClr val="53565A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lang="es-ES" sz="2800" dirty="0">
              <a:solidFill>
                <a:prstClr val="black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6CF8F9-8CB6-B05F-33AA-68B710D57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5" name="10 Redondear rectángulo de esquina sencilla">
            <a:extLst>
              <a:ext uri="{FF2B5EF4-FFF2-40B4-BE49-F238E27FC236}">
                <a16:creationId xmlns:a16="http://schemas.microsoft.com/office/drawing/2014/main" id="{96C17E6D-AAF2-585A-BC2F-5F8CCB3DC04D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B9AA006-CF59-E235-0CA5-415AE0B7A3D1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F7F99C1-8EDF-60CC-D91C-AD2D37D583E6}"/>
              </a:ext>
            </a:extLst>
          </p:cNvPr>
          <p:cNvSpPr txBox="1"/>
          <p:nvPr/>
        </p:nvSpPr>
        <p:spPr>
          <a:xfrm>
            <a:off x="6809297" y="1427708"/>
            <a:ext cx="4062953" cy="165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Luis Ybarra de Alvear</a:t>
            </a:r>
            <a:endParaRPr lang="es-ES" sz="2400" b="1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s-ES" dirty="0">
                <a:latin typeface="Aptos" panose="020B0004020202020204" pitchFamily="34" charset="0"/>
              </a:rPr>
              <a:t>Desarrollo de Negocio Proyectos de Biometano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dirty="0">
                <a:latin typeface="Aptos" panose="020B0004020202020204" pitchFamily="34" charset="0"/>
              </a:rPr>
              <a:t>M. +(34) 636 69 29 32</a:t>
            </a:r>
            <a:endParaRPr lang="es-ES" dirty="0">
              <a:latin typeface="Aptos" panose="020B0004020202020204" pitchFamily="34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s-ES" u="sng" dirty="0">
                <a:solidFill>
                  <a:srgbClr val="467886"/>
                </a:solidFill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luis.ybarra@vertexbioenergy.com</a:t>
            </a:r>
            <a:r>
              <a:rPr lang="es-ES" u="sng" dirty="0">
                <a:solidFill>
                  <a:srgbClr val="467886"/>
                </a:solidFill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49F54FB-704D-81A3-E8B8-02F55D598E2A}"/>
              </a:ext>
            </a:extLst>
          </p:cNvPr>
          <p:cNvSpPr txBox="1"/>
          <p:nvPr/>
        </p:nvSpPr>
        <p:spPr>
          <a:xfrm>
            <a:off x="838200" y="4311991"/>
            <a:ext cx="4939646" cy="1475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2400" b="1" dirty="0">
                <a:latin typeface="Calibri" panose="020F0502020204030204" pitchFamily="34" charset="0"/>
              </a:rPr>
              <a:t>Luz María Pérez Mateos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s-ES" dirty="0">
                <a:latin typeface="Aptos" panose="020B0004020202020204" pitchFamily="34" charset="0"/>
              </a:rPr>
              <a:t>Desarrollo de Negocio </a:t>
            </a:r>
            <a:r>
              <a:rPr lang="es-ES">
                <a:latin typeface="Aptos" panose="020B0004020202020204" pitchFamily="34" charset="0"/>
              </a:rPr>
              <a:t>Proyectos Biometano BCYL</a:t>
            </a:r>
            <a:endParaRPr lang="es-ES" dirty="0">
              <a:latin typeface="Aptos" panose="020B0004020202020204" pitchFamily="34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s-ES" dirty="0">
                <a:latin typeface="Aptos" panose="020B0004020202020204" pitchFamily="34" charset="0"/>
              </a:rPr>
              <a:t>M. +(34) 638 61 04 78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s-ES" u="sng" dirty="0">
                <a:solidFill>
                  <a:srgbClr val="467886"/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Luz.perez@vertexbioenergy.com</a:t>
            </a:r>
            <a:endParaRPr lang="es-ES" u="sng" dirty="0">
              <a:solidFill>
                <a:srgbClr val="467886"/>
              </a:solidFill>
              <a:latin typeface="Aptos" panose="020B000402020202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562D5A1A-70DC-E00E-1580-36A25C84A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24" y="4274284"/>
            <a:ext cx="4736176" cy="139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0988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1AD0EDA-3751-4782-6876-3CD2F711B243}"/>
              </a:ext>
            </a:extLst>
          </p:cNvPr>
          <p:cNvSpPr txBox="1"/>
          <p:nvPr/>
        </p:nvSpPr>
        <p:spPr>
          <a:xfrm>
            <a:off x="2890853" y="1933147"/>
            <a:ext cx="6918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GRACIAS POR SU ATENCIÓN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80F9789-D7FC-1B0A-54AB-756D1B9F8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616" y="5588925"/>
            <a:ext cx="2869770" cy="84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761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4D476-C0F4-60E6-53AC-D4F050283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>
            <a:extLst>
              <a:ext uri="{FF2B5EF4-FFF2-40B4-BE49-F238E27FC236}">
                <a16:creationId xmlns:a16="http://schemas.microsoft.com/office/drawing/2014/main" id="{0E16E1D2-D62B-0234-9AB8-8D0AFABA74AF}"/>
              </a:ext>
            </a:extLst>
          </p:cNvPr>
          <p:cNvSpPr/>
          <p:nvPr/>
        </p:nvSpPr>
        <p:spPr>
          <a:xfrm>
            <a:off x="10164017" y="154676"/>
            <a:ext cx="1304521" cy="379388"/>
          </a:xfrm>
          <a:prstGeom prst="rect">
            <a:avLst/>
          </a:prstGeom>
          <a:ln w="3175">
            <a:miter lim="400000"/>
          </a:ln>
        </p:spPr>
        <p:txBody>
          <a:bodyPr wrap="square" lIns="26474" tIns="26474" rIns="26474" bIns="26474">
            <a:spAutoFit/>
          </a:bodyPr>
          <a:lstStyle/>
          <a:p>
            <a:pPr algn="r" defTabSz="1075822"/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ea typeface="Frutiger-Bold"/>
                <a:cs typeface="Frutiger-Bold"/>
              </a:rPr>
              <a:t>Productos</a:t>
            </a:r>
            <a:r>
              <a:rPr lang="en-US" sz="2118" b="1" dirty="0">
                <a:solidFill>
                  <a:schemeClr val="bg1">
                    <a:lumMod val="50000"/>
                  </a:schemeClr>
                </a:solidFill>
                <a:ea typeface="Frutiger-Bold"/>
                <a:cs typeface="Frutiger-Bold"/>
              </a:rPr>
              <a:t> </a:t>
            </a:r>
          </a:p>
        </p:txBody>
      </p:sp>
      <p:sp>
        <p:nvSpPr>
          <p:cNvPr id="20" name="164 Rectángulo redondeado">
            <a:extLst>
              <a:ext uri="{FF2B5EF4-FFF2-40B4-BE49-F238E27FC236}">
                <a16:creationId xmlns:a16="http://schemas.microsoft.com/office/drawing/2014/main" id="{C9D3941A-2177-1A82-5355-C9DEC7D6CEEE}"/>
              </a:ext>
            </a:extLst>
          </p:cNvPr>
          <p:cNvSpPr/>
          <p:nvPr/>
        </p:nvSpPr>
        <p:spPr>
          <a:xfrm>
            <a:off x="1718371" y="154676"/>
            <a:ext cx="8755257" cy="6046578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89896" tIns="44948" rIns="89896" bIns="44948" anchor="ctr"/>
          <a:lstStyle/>
          <a:p>
            <a:pPr algn="ctr">
              <a:spcBef>
                <a:spcPct val="50000"/>
              </a:spcBef>
              <a:defRPr/>
            </a:pPr>
            <a:endParaRPr lang="en-GB" sz="1412" dirty="0">
              <a:solidFill>
                <a:srgbClr val="FFFFFF"/>
              </a:solidFill>
              <a:latin typeface="Frutiger-Bold"/>
            </a:endParaRPr>
          </a:p>
        </p:txBody>
      </p:sp>
      <p:sp>
        <p:nvSpPr>
          <p:cNvPr id="29" name="3 Rectángulo">
            <a:extLst>
              <a:ext uri="{FF2B5EF4-FFF2-40B4-BE49-F238E27FC236}">
                <a16:creationId xmlns:a16="http://schemas.microsoft.com/office/drawing/2014/main" id="{9FD687A7-099E-0336-0E0B-D7F84BFA9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697" y="534064"/>
            <a:ext cx="7485383" cy="39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96" tIns="44948" rIns="89896" bIns="44948">
            <a:spAutoFit/>
          </a:bodyPr>
          <a:lstStyle>
            <a:lvl1pPr marL="177800" indent="-177800" defTabSz="1520825" eaLnBrk="0" hangingPunct="0">
              <a:defRPr>
                <a:solidFill>
                  <a:schemeClr val="tx1"/>
                </a:solidFill>
                <a:latin typeface="Frutiger-Roman" pitchFamily="2" charset="0"/>
                <a:cs typeface="Arial" charset="0"/>
              </a:defRPr>
            </a:lvl1pPr>
            <a:lvl2pPr marL="742950" indent="-285750" defTabSz="1520825" eaLnBrk="0" hangingPunct="0">
              <a:defRPr>
                <a:solidFill>
                  <a:schemeClr val="tx1"/>
                </a:solidFill>
                <a:latin typeface="Frutiger-Roman" pitchFamily="2" charset="0"/>
                <a:cs typeface="Arial" charset="0"/>
              </a:defRPr>
            </a:lvl2pPr>
            <a:lvl3pPr marL="1143000" indent="-228600" defTabSz="1520825" eaLnBrk="0" hangingPunct="0">
              <a:defRPr>
                <a:solidFill>
                  <a:schemeClr val="tx1"/>
                </a:solidFill>
                <a:latin typeface="Frutiger-Roman" pitchFamily="2" charset="0"/>
                <a:cs typeface="Arial" charset="0"/>
              </a:defRPr>
            </a:lvl3pPr>
            <a:lvl4pPr marL="1600200" indent="-228600" defTabSz="1520825" eaLnBrk="0" hangingPunct="0">
              <a:defRPr>
                <a:solidFill>
                  <a:schemeClr val="tx1"/>
                </a:solidFill>
                <a:latin typeface="Frutiger-Roman" pitchFamily="2" charset="0"/>
                <a:cs typeface="Arial" charset="0"/>
              </a:defRPr>
            </a:lvl4pPr>
            <a:lvl5pPr marL="2057400" indent="-228600" defTabSz="1520825" eaLnBrk="0" hangingPunct="0">
              <a:defRPr>
                <a:solidFill>
                  <a:schemeClr val="tx1"/>
                </a:solidFill>
                <a:latin typeface="Frutiger-Roman" pitchFamily="2" charset="0"/>
                <a:cs typeface="Arial" charset="0"/>
              </a:defRPr>
            </a:lvl5pPr>
            <a:lvl6pPr marL="2514600" indent="-228600" defTabSz="1520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-Roman" pitchFamily="2" charset="0"/>
                <a:cs typeface="Arial" charset="0"/>
              </a:defRPr>
            </a:lvl6pPr>
            <a:lvl7pPr marL="2971800" indent="-228600" defTabSz="1520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-Roman" pitchFamily="2" charset="0"/>
                <a:cs typeface="Arial" charset="0"/>
              </a:defRPr>
            </a:lvl7pPr>
            <a:lvl8pPr marL="3429000" indent="-228600" defTabSz="1520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-Roman" pitchFamily="2" charset="0"/>
                <a:cs typeface="Arial" charset="0"/>
              </a:defRPr>
            </a:lvl8pPr>
            <a:lvl9pPr marL="3886200" indent="-228600" defTabSz="1520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-Roman" pitchFamily="2" charset="0"/>
                <a:cs typeface="Arial" charset="0"/>
              </a:defRPr>
            </a:lvl9pPr>
          </a:lstStyle>
          <a:p>
            <a:pPr marL="285750" indent="-285750" algn="just" eaLnBrk="1" hangingPunct="1">
              <a:lnSpc>
                <a:spcPct val="90000"/>
              </a:lnSpc>
              <a:spcBef>
                <a:spcPts val="590"/>
              </a:spcBef>
              <a:buClr>
                <a:srgbClr val="97D700"/>
              </a:buClr>
              <a:buSzPct val="126000"/>
              <a:buFont typeface="Arial" panose="020B0604020202020204" pitchFamily="34" charset="0"/>
              <a:buChar char="•"/>
            </a:pPr>
            <a:r>
              <a:rPr lang="en-US" altLang="es-ES" sz="1500" b="1" dirty="0" err="1">
                <a:solidFill>
                  <a:srgbClr val="92D050"/>
                </a:solidFill>
                <a:latin typeface="+mn-lt"/>
              </a:rPr>
              <a:t>Bioetanol</a:t>
            </a:r>
            <a:r>
              <a:rPr lang="en-US" altLang="es-ES" sz="1500" b="1" dirty="0">
                <a:solidFill>
                  <a:srgbClr val="92D050"/>
                </a:solidFill>
                <a:latin typeface="+mn-lt"/>
              </a:rPr>
              <a:t> de </a:t>
            </a:r>
            <a:r>
              <a:rPr lang="en-US" altLang="es-ES" sz="1500" b="1" dirty="0" err="1">
                <a:solidFill>
                  <a:srgbClr val="92D050"/>
                </a:solidFill>
                <a:latin typeface="+mn-lt"/>
              </a:rPr>
              <a:t>bajas</a:t>
            </a:r>
            <a:r>
              <a:rPr lang="en-US" altLang="es-ES" sz="1500" b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US" altLang="es-ES" sz="1500" b="1" dirty="0" err="1">
                <a:solidFill>
                  <a:srgbClr val="92D050"/>
                </a:solidFill>
                <a:latin typeface="+mn-lt"/>
              </a:rPr>
              <a:t>emisiones</a:t>
            </a:r>
            <a:r>
              <a:rPr lang="en-US" altLang="es-ES" sz="1500" b="1" dirty="0">
                <a:solidFill>
                  <a:srgbClr val="92D050"/>
                </a:solidFill>
                <a:latin typeface="+mn-lt"/>
              </a:rPr>
              <a:t> para </a:t>
            </a:r>
            <a:r>
              <a:rPr lang="en-US" altLang="es-ES" sz="1500" b="1" dirty="0" err="1">
                <a:solidFill>
                  <a:srgbClr val="92D050"/>
                </a:solidFill>
                <a:latin typeface="+mn-lt"/>
              </a:rPr>
              <a:t>uso</a:t>
            </a:r>
            <a:r>
              <a:rPr lang="en-US" altLang="es-ES" sz="1500" b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US" altLang="es-ES" sz="1500" b="1" dirty="0" err="1">
                <a:solidFill>
                  <a:srgbClr val="92D050"/>
                </a:solidFill>
                <a:latin typeface="+mn-lt"/>
              </a:rPr>
              <a:t>como</a:t>
            </a:r>
            <a:r>
              <a:rPr lang="en-US" altLang="es-ES" sz="1500" b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US" altLang="es-ES" sz="1500" b="1" dirty="0" err="1">
                <a:solidFill>
                  <a:srgbClr val="92D050"/>
                </a:solidFill>
                <a:latin typeface="+mn-lt"/>
              </a:rPr>
              <a:t>biocarburante</a:t>
            </a:r>
            <a:r>
              <a:rPr lang="en-US" altLang="es-ES" sz="1500" b="1" dirty="0">
                <a:solidFill>
                  <a:srgbClr val="666666"/>
                </a:solidFill>
                <a:latin typeface="+mn-lt"/>
              </a:rPr>
              <a:t>  </a:t>
            </a:r>
            <a:r>
              <a:rPr lang="en-US" altLang="es-ES" sz="1500" dirty="0">
                <a:latin typeface="+mn-lt"/>
              </a:rPr>
              <a:t>y para </a:t>
            </a:r>
            <a:r>
              <a:rPr lang="en-US" altLang="es-ES" sz="1500" dirty="0" err="1">
                <a:latin typeface="+mn-lt"/>
              </a:rPr>
              <a:t>formulación</a:t>
            </a:r>
            <a:r>
              <a:rPr lang="en-US" altLang="es-ES" sz="1500" dirty="0">
                <a:latin typeface="+mn-lt"/>
              </a:rPr>
              <a:t> de ETBE para </a:t>
            </a:r>
            <a:r>
              <a:rPr lang="en-US" altLang="es-ES" sz="1500" dirty="0" err="1">
                <a:latin typeface="+mn-lt"/>
              </a:rPr>
              <a:t>mezcla</a:t>
            </a:r>
            <a:r>
              <a:rPr lang="en-US" altLang="es-ES" sz="1500" dirty="0">
                <a:latin typeface="+mn-lt"/>
              </a:rPr>
              <a:t> con </a:t>
            </a:r>
            <a:r>
              <a:rPr lang="en-US" altLang="es-ES" sz="1500" dirty="0" err="1">
                <a:latin typeface="+mn-lt"/>
              </a:rPr>
              <a:t>gasolinas</a:t>
            </a:r>
            <a:endParaRPr lang="en-US" altLang="es-ES" sz="1500" dirty="0">
              <a:latin typeface="+mn-lt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90"/>
              </a:spcBef>
              <a:buClr>
                <a:srgbClr val="97D700"/>
              </a:buClr>
              <a:buSzPct val="126000"/>
              <a:buFont typeface="Wingdings" panose="05000000000000000000" pitchFamily="2" charset="2"/>
              <a:buChar char="Ø"/>
            </a:pPr>
            <a:r>
              <a:rPr lang="en-US" altLang="es-ES" sz="1500" dirty="0">
                <a:latin typeface="+mn-lt"/>
              </a:rPr>
              <a:t>Bioetanol con </a:t>
            </a:r>
            <a:r>
              <a:rPr lang="en-US" altLang="es-ES" sz="1500" dirty="0" err="1">
                <a:latin typeface="+mn-lt"/>
              </a:rPr>
              <a:t>certificado</a:t>
            </a:r>
            <a:r>
              <a:rPr lang="en-US" altLang="es-ES" sz="1500" dirty="0">
                <a:latin typeface="+mn-lt"/>
              </a:rPr>
              <a:t> de </a:t>
            </a:r>
            <a:r>
              <a:rPr lang="en-US" altLang="es-ES" sz="1500" dirty="0" err="1">
                <a:latin typeface="+mn-lt"/>
              </a:rPr>
              <a:t>sostenibilidad</a:t>
            </a:r>
            <a:r>
              <a:rPr lang="en-US" altLang="es-ES" sz="1500" dirty="0">
                <a:latin typeface="+mn-lt"/>
              </a:rPr>
              <a:t> </a:t>
            </a:r>
          </a:p>
          <a:p>
            <a:pPr lvl="1" algn="just" eaLnBrk="1" hangingPunct="1">
              <a:lnSpc>
                <a:spcPct val="90000"/>
              </a:lnSpc>
              <a:spcBef>
                <a:spcPts val="590"/>
              </a:spcBef>
              <a:buClr>
                <a:srgbClr val="97D700"/>
              </a:buClr>
              <a:buSzPct val="126000"/>
              <a:buFont typeface="Wingdings" panose="05000000000000000000" pitchFamily="2" charset="2"/>
              <a:buChar char="Ø"/>
            </a:pPr>
            <a:r>
              <a:rPr lang="en-US" altLang="es-ES" sz="1500" dirty="0">
                <a:latin typeface="+mn-lt"/>
              </a:rPr>
              <a:t>Bioetanol </a:t>
            </a:r>
            <a:r>
              <a:rPr lang="en-US" altLang="es-ES" sz="1500" dirty="0" err="1">
                <a:latin typeface="+mn-lt"/>
              </a:rPr>
              <a:t>como</a:t>
            </a:r>
            <a:r>
              <a:rPr lang="en-US" altLang="es-ES" sz="1500" dirty="0">
                <a:latin typeface="+mn-lt"/>
              </a:rPr>
              <a:t> </a:t>
            </a:r>
            <a:r>
              <a:rPr lang="en-US" altLang="es-ES" sz="1500" dirty="0" err="1">
                <a:latin typeface="+mn-lt"/>
              </a:rPr>
              <a:t>biocarburante</a:t>
            </a:r>
            <a:r>
              <a:rPr lang="en-US" altLang="es-ES" sz="1500" dirty="0">
                <a:latin typeface="+mn-lt"/>
              </a:rPr>
              <a:t> reduce </a:t>
            </a:r>
            <a:r>
              <a:rPr lang="en-US" altLang="es-ES" sz="1500" dirty="0" err="1">
                <a:latin typeface="+mn-lt"/>
              </a:rPr>
              <a:t>en</a:t>
            </a:r>
            <a:r>
              <a:rPr lang="en-US" altLang="es-ES" sz="1500" dirty="0">
                <a:latin typeface="+mn-lt"/>
              </a:rPr>
              <a:t> </a:t>
            </a:r>
            <a:r>
              <a:rPr lang="en-US" altLang="es-ES" sz="1500" dirty="0" err="1">
                <a:latin typeface="+mn-lt"/>
              </a:rPr>
              <a:t>más</a:t>
            </a:r>
            <a:r>
              <a:rPr lang="en-US" altLang="es-ES" sz="1500" dirty="0">
                <a:latin typeface="+mn-lt"/>
              </a:rPr>
              <a:t> de un 70% las </a:t>
            </a:r>
            <a:r>
              <a:rPr lang="en-US" altLang="es-ES" sz="1500" dirty="0" err="1">
                <a:latin typeface="+mn-lt"/>
              </a:rPr>
              <a:t>emisones</a:t>
            </a:r>
            <a:r>
              <a:rPr lang="en-US" altLang="es-ES" sz="1500" dirty="0">
                <a:latin typeface="+mn-lt"/>
              </a:rPr>
              <a:t> de GEI de lo combustibles </a:t>
            </a:r>
            <a:r>
              <a:rPr lang="en-US" altLang="es-ES" sz="1500" dirty="0" err="1">
                <a:latin typeface="+mn-lt"/>
              </a:rPr>
              <a:t>fósiles</a:t>
            </a:r>
            <a:endParaRPr lang="en-US" altLang="es-ES" sz="1500" dirty="0">
              <a:latin typeface="+mn-lt"/>
            </a:endParaRPr>
          </a:p>
          <a:p>
            <a:pPr marL="285750" indent="-285750" algn="just" eaLnBrk="1" hangingPunct="1">
              <a:lnSpc>
                <a:spcPct val="90000"/>
              </a:lnSpc>
              <a:spcBef>
                <a:spcPts val="590"/>
              </a:spcBef>
              <a:buClr>
                <a:srgbClr val="97D700"/>
              </a:buClr>
              <a:buSzPct val="126000"/>
              <a:buFont typeface="Arial" panose="020B0604020202020204" pitchFamily="34" charset="0"/>
              <a:buChar char="•"/>
            </a:pPr>
            <a:endParaRPr lang="en-US" altLang="es-ES" sz="1500" b="1" dirty="0">
              <a:solidFill>
                <a:srgbClr val="92D050"/>
              </a:solidFill>
              <a:latin typeface="+mn-lt"/>
            </a:endParaRPr>
          </a:p>
          <a:p>
            <a:pPr marL="285750" indent="-285750" algn="just" eaLnBrk="1" hangingPunct="1">
              <a:lnSpc>
                <a:spcPct val="90000"/>
              </a:lnSpc>
              <a:spcBef>
                <a:spcPts val="590"/>
              </a:spcBef>
              <a:buClr>
                <a:srgbClr val="97D700"/>
              </a:buClr>
              <a:buSzPct val="126000"/>
              <a:buFont typeface="Arial" panose="020B0604020202020204" pitchFamily="34" charset="0"/>
              <a:buChar char="•"/>
            </a:pPr>
            <a:r>
              <a:rPr lang="en-US" altLang="es-ES" sz="1500" b="1" dirty="0">
                <a:solidFill>
                  <a:srgbClr val="92D050"/>
                </a:solidFill>
                <a:latin typeface="+mn-lt"/>
              </a:rPr>
              <a:t>Bioetanol </a:t>
            </a:r>
            <a:r>
              <a:rPr lang="en-US" altLang="es-ES" sz="1500" b="1" dirty="0" err="1">
                <a:solidFill>
                  <a:srgbClr val="92D050"/>
                </a:solidFill>
                <a:latin typeface="+mn-lt"/>
              </a:rPr>
              <a:t>obtenido</a:t>
            </a:r>
            <a:r>
              <a:rPr lang="en-US" altLang="es-ES" sz="1500" b="1" dirty="0">
                <a:solidFill>
                  <a:srgbClr val="92D050"/>
                </a:solidFill>
                <a:latin typeface="+mn-lt"/>
              </a:rPr>
              <a:t> a </a:t>
            </a:r>
            <a:r>
              <a:rPr lang="en-US" altLang="es-ES" sz="1500" b="1" dirty="0" err="1">
                <a:solidFill>
                  <a:srgbClr val="92D050"/>
                </a:solidFill>
                <a:latin typeface="+mn-lt"/>
              </a:rPr>
              <a:t>partir</a:t>
            </a:r>
            <a:r>
              <a:rPr lang="en-US" altLang="es-ES" sz="1500" b="1" dirty="0">
                <a:solidFill>
                  <a:srgbClr val="92D050"/>
                </a:solidFill>
                <a:latin typeface="+mn-lt"/>
              </a:rPr>
              <a:t> de alcohol </a:t>
            </a:r>
            <a:r>
              <a:rPr lang="en-US" altLang="es-ES" sz="1500" b="1" dirty="0" err="1">
                <a:solidFill>
                  <a:srgbClr val="92D050"/>
                </a:solidFill>
                <a:latin typeface="+mn-lt"/>
              </a:rPr>
              <a:t>vínico</a:t>
            </a:r>
            <a:endParaRPr lang="en-US" altLang="es-ES" sz="1500" b="1" dirty="0">
              <a:solidFill>
                <a:srgbClr val="92D050"/>
              </a:solidFill>
              <a:latin typeface="+mn-lt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90"/>
              </a:spcBef>
              <a:buClr>
                <a:srgbClr val="97D700"/>
              </a:buClr>
              <a:buSzPct val="126000"/>
              <a:buFont typeface="Wingdings" panose="05000000000000000000" pitchFamily="2" charset="2"/>
              <a:buChar char="Ø"/>
            </a:pPr>
            <a:r>
              <a:rPr lang="en-US" altLang="es-ES" sz="1500" dirty="0">
                <a:latin typeface="+mn-lt"/>
              </a:rPr>
              <a:t>Bioetanol </a:t>
            </a:r>
            <a:r>
              <a:rPr lang="en-US" altLang="es-ES" sz="1500" dirty="0" err="1">
                <a:latin typeface="+mn-lt"/>
              </a:rPr>
              <a:t>sostenible</a:t>
            </a:r>
            <a:endParaRPr lang="en-US" altLang="es-ES" sz="1500" dirty="0">
              <a:latin typeface="+mn-lt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90"/>
              </a:spcBef>
              <a:buClr>
                <a:srgbClr val="97D700"/>
              </a:buClr>
              <a:buSzPct val="126000"/>
              <a:buFont typeface="Wingdings" panose="05000000000000000000" pitchFamily="2" charset="2"/>
              <a:buChar char="Ø"/>
            </a:pPr>
            <a:r>
              <a:rPr lang="en-US" altLang="es-ES" sz="1500" dirty="0">
                <a:latin typeface="+mn-lt"/>
              </a:rPr>
              <a:t>Bioetanol </a:t>
            </a:r>
            <a:r>
              <a:rPr lang="en-US" altLang="es-ES" sz="1500" dirty="0" err="1">
                <a:latin typeface="+mn-lt"/>
              </a:rPr>
              <a:t>considerado</a:t>
            </a:r>
            <a:r>
              <a:rPr lang="en-US" altLang="es-ES" sz="1500" dirty="0">
                <a:latin typeface="+mn-lt"/>
              </a:rPr>
              <a:t> de </a:t>
            </a:r>
            <a:r>
              <a:rPr lang="en-US" altLang="es-ES" sz="1500" dirty="0" err="1">
                <a:latin typeface="+mn-lt"/>
              </a:rPr>
              <a:t>segunda</a:t>
            </a:r>
            <a:r>
              <a:rPr lang="en-US" altLang="es-ES" sz="1500" dirty="0">
                <a:latin typeface="+mn-lt"/>
              </a:rPr>
              <a:t> </a:t>
            </a:r>
            <a:r>
              <a:rPr lang="en-US" altLang="es-ES" sz="1500" dirty="0" err="1">
                <a:latin typeface="+mn-lt"/>
              </a:rPr>
              <a:t>generación</a:t>
            </a:r>
            <a:r>
              <a:rPr lang="en-US" altLang="es-ES" sz="1500" dirty="0">
                <a:latin typeface="+mn-lt"/>
              </a:rPr>
              <a:t>, reduce </a:t>
            </a:r>
            <a:r>
              <a:rPr lang="en-US" altLang="es-ES" sz="1500" dirty="0" err="1">
                <a:latin typeface="+mn-lt"/>
              </a:rPr>
              <a:t>en</a:t>
            </a:r>
            <a:r>
              <a:rPr lang="en-US" altLang="es-ES" sz="1500" dirty="0">
                <a:latin typeface="+mn-lt"/>
              </a:rPr>
              <a:t> </a:t>
            </a:r>
            <a:r>
              <a:rPr lang="en-US" altLang="es-ES" sz="1500" dirty="0" err="1">
                <a:latin typeface="+mn-lt"/>
              </a:rPr>
              <a:t>más</a:t>
            </a:r>
            <a:r>
              <a:rPr lang="en-US" altLang="es-ES" sz="1500" dirty="0">
                <a:latin typeface="+mn-lt"/>
              </a:rPr>
              <a:t> de 85%  las </a:t>
            </a:r>
            <a:r>
              <a:rPr lang="en-US" altLang="es-ES" sz="1500" dirty="0" err="1">
                <a:latin typeface="+mn-lt"/>
              </a:rPr>
              <a:t>emisiones</a:t>
            </a:r>
            <a:r>
              <a:rPr lang="en-US" altLang="es-ES" sz="1500" dirty="0">
                <a:latin typeface="+mn-lt"/>
              </a:rPr>
              <a:t> de GEI  de los combustibles </a:t>
            </a:r>
            <a:r>
              <a:rPr lang="en-US" altLang="es-ES" sz="1500" dirty="0" err="1">
                <a:latin typeface="+mn-lt"/>
              </a:rPr>
              <a:t>fósiles</a:t>
            </a:r>
            <a:endParaRPr lang="en-US" altLang="es-ES" sz="1500" dirty="0">
              <a:latin typeface="+mn-lt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90"/>
              </a:spcBef>
              <a:buClr>
                <a:srgbClr val="97D700"/>
              </a:buClr>
              <a:buSzPct val="126000"/>
              <a:buFontTx/>
              <a:buChar char="•"/>
            </a:pPr>
            <a:endParaRPr lang="en-US" altLang="es-ES" sz="15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285750" indent="-285750" algn="just" eaLnBrk="1" hangingPunct="1">
              <a:lnSpc>
                <a:spcPct val="90000"/>
              </a:lnSpc>
              <a:spcBef>
                <a:spcPts val="590"/>
              </a:spcBef>
              <a:buClr>
                <a:srgbClr val="97D700"/>
              </a:buClr>
              <a:buSzPct val="126000"/>
              <a:buFont typeface="Arial" panose="020B0604020202020204" pitchFamily="34" charset="0"/>
              <a:buChar char="•"/>
            </a:pPr>
            <a:r>
              <a:rPr lang="en-US" altLang="es-ES" sz="1500" b="1" dirty="0">
                <a:solidFill>
                  <a:srgbClr val="92D050"/>
                </a:solidFill>
                <a:latin typeface="+mn-lt"/>
              </a:rPr>
              <a:t>DDGs</a:t>
            </a:r>
            <a:r>
              <a:rPr lang="en-US" altLang="es-ES" sz="1500" b="1" dirty="0">
                <a:solidFill>
                  <a:srgbClr val="666666"/>
                </a:solidFill>
                <a:latin typeface="+mn-lt"/>
              </a:rPr>
              <a:t> </a:t>
            </a:r>
            <a:r>
              <a:rPr lang="en-US" altLang="es-ES" sz="1500" dirty="0">
                <a:latin typeface="+mn-lt"/>
              </a:rPr>
              <a:t>(</a:t>
            </a:r>
            <a:r>
              <a:rPr lang="en-US" altLang="es-ES" sz="1500" dirty="0" err="1">
                <a:latin typeface="+mn-lt"/>
              </a:rPr>
              <a:t>Granos</a:t>
            </a:r>
            <a:r>
              <a:rPr lang="en-US" altLang="es-ES" sz="1500" dirty="0">
                <a:latin typeface="+mn-lt"/>
              </a:rPr>
              <a:t> </a:t>
            </a:r>
            <a:r>
              <a:rPr lang="en-US" altLang="es-ES" sz="1500" dirty="0" err="1">
                <a:latin typeface="+mn-lt"/>
              </a:rPr>
              <a:t>secos</a:t>
            </a:r>
            <a:r>
              <a:rPr lang="en-US" altLang="es-ES" sz="1500" dirty="0">
                <a:latin typeface="+mn-lt"/>
              </a:rPr>
              <a:t> de </a:t>
            </a:r>
            <a:r>
              <a:rPr lang="en-US" altLang="es-ES" sz="1500" dirty="0" err="1">
                <a:latin typeface="+mn-lt"/>
              </a:rPr>
              <a:t>destilería</a:t>
            </a:r>
            <a:r>
              <a:rPr lang="en-US" altLang="es-ES" sz="1500" dirty="0">
                <a:latin typeface="+mn-lt"/>
              </a:rPr>
              <a:t> con </a:t>
            </a:r>
            <a:r>
              <a:rPr lang="en-US" altLang="es-ES" sz="1500" dirty="0" err="1">
                <a:latin typeface="+mn-lt"/>
              </a:rPr>
              <a:t>solubles</a:t>
            </a:r>
            <a:r>
              <a:rPr lang="en-US" altLang="es-ES" sz="1500" dirty="0">
                <a:latin typeface="+mn-lt"/>
              </a:rPr>
              <a:t> ) </a:t>
            </a:r>
            <a:r>
              <a:rPr lang="en-US" altLang="es-ES" sz="1500" dirty="0" err="1">
                <a:latin typeface="+mn-lt"/>
              </a:rPr>
              <a:t>utilizado</a:t>
            </a:r>
            <a:r>
              <a:rPr lang="en-US" altLang="es-ES" sz="1500" dirty="0">
                <a:latin typeface="+mn-lt"/>
              </a:rPr>
              <a:t> </a:t>
            </a:r>
            <a:r>
              <a:rPr lang="en-US" altLang="es-ES" sz="1500" dirty="0" err="1">
                <a:latin typeface="+mn-lt"/>
              </a:rPr>
              <a:t>como</a:t>
            </a:r>
            <a:r>
              <a:rPr lang="en-US" altLang="es-ES" sz="1500" dirty="0">
                <a:latin typeface="+mn-lt"/>
              </a:rPr>
              <a:t> </a:t>
            </a:r>
            <a:r>
              <a:rPr lang="en-US" altLang="es-ES" sz="1500" dirty="0" err="1">
                <a:latin typeface="+mn-lt"/>
              </a:rPr>
              <a:t>alimento</a:t>
            </a:r>
            <a:r>
              <a:rPr lang="en-US" altLang="es-ES" sz="1500" dirty="0">
                <a:latin typeface="+mn-lt"/>
              </a:rPr>
              <a:t> para </a:t>
            </a:r>
            <a:r>
              <a:rPr lang="en-US" altLang="es-ES" sz="1500" dirty="0" err="1">
                <a:latin typeface="+mn-lt"/>
              </a:rPr>
              <a:t>animales</a:t>
            </a:r>
            <a:endParaRPr lang="en-US" altLang="es-ES" sz="1500" dirty="0">
              <a:latin typeface="+mn-lt"/>
            </a:endParaRPr>
          </a:p>
          <a:p>
            <a:pPr marL="285750" indent="-285750" algn="just" eaLnBrk="1" hangingPunct="1">
              <a:lnSpc>
                <a:spcPct val="90000"/>
              </a:lnSpc>
              <a:spcBef>
                <a:spcPts val="590"/>
              </a:spcBef>
              <a:buClr>
                <a:srgbClr val="97D700"/>
              </a:buClr>
              <a:buSzPct val="126000"/>
              <a:buFont typeface="Arial" panose="020B0604020202020204" pitchFamily="34" charset="0"/>
              <a:buChar char="•"/>
            </a:pPr>
            <a:r>
              <a:rPr lang="en-US" altLang="es-ES" sz="1500" b="1" dirty="0" err="1">
                <a:solidFill>
                  <a:srgbClr val="92D050"/>
                </a:solidFill>
                <a:latin typeface="+mn-lt"/>
              </a:rPr>
              <a:t>Aceite</a:t>
            </a:r>
            <a:r>
              <a:rPr lang="en-US" altLang="es-ES" sz="1500" b="1" dirty="0">
                <a:solidFill>
                  <a:srgbClr val="92D050"/>
                </a:solidFill>
                <a:latin typeface="+mn-lt"/>
              </a:rPr>
              <a:t> de </a:t>
            </a:r>
            <a:r>
              <a:rPr lang="en-US" altLang="es-ES" sz="1500" b="1" dirty="0" err="1">
                <a:solidFill>
                  <a:srgbClr val="92D050"/>
                </a:solidFill>
                <a:latin typeface="+mn-lt"/>
              </a:rPr>
              <a:t>maíz</a:t>
            </a:r>
            <a:r>
              <a:rPr lang="en-US" altLang="es-ES" sz="1500" b="1" dirty="0">
                <a:solidFill>
                  <a:srgbClr val="92D050"/>
                </a:solidFill>
                <a:latin typeface="+mn-lt"/>
              </a:rPr>
              <a:t> </a:t>
            </a:r>
          </a:p>
          <a:p>
            <a:pPr marL="285750" indent="-285750" algn="just" eaLnBrk="1" hangingPunct="1">
              <a:lnSpc>
                <a:spcPct val="90000"/>
              </a:lnSpc>
              <a:spcBef>
                <a:spcPts val="590"/>
              </a:spcBef>
              <a:buClr>
                <a:srgbClr val="97D700"/>
              </a:buClr>
              <a:buSzPct val="126000"/>
              <a:buFont typeface="Arial" panose="020B0604020202020204" pitchFamily="34" charset="0"/>
              <a:buChar char="•"/>
            </a:pPr>
            <a:r>
              <a:rPr lang="en-US" altLang="es-ES" sz="1500" b="1" dirty="0">
                <a:solidFill>
                  <a:srgbClr val="92D050"/>
                </a:solidFill>
                <a:latin typeface="+mn-lt"/>
              </a:rPr>
              <a:t>CO2 de </a:t>
            </a:r>
            <a:r>
              <a:rPr lang="en-US" altLang="es-ES" sz="1500" b="1" dirty="0" err="1">
                <a:solidFill>
                  <a:srgbClr val="92D050"/>
                </a:solidFill>
                <a:latin typeface="+mn-lt"/>
              </a:rPr>
              <a:t>fermentación</a:t>
            </a:r>
            <a:r>
              <a:rPr lang="en-US" altLang="es-ES" sz="1500" b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US" altLang="es-ES" sz="1500" dirty="0">
                <a:latin typeface="+mn-lt"/>
              </a:rPr>
              <a:t>( 370.000 t/</a:t>
            </a:r>
            <a:r>
              <a:rPr lang="en-US" altLang="es-ES" sz="1500" dirty="0" err="1">
                <a:latin typeface="+mn-lt"/>
              </a:rPr>
              <a:t>año</a:t>
            </a:r>
            <a:r>
              <a:rPr lang="en-US" altLang="es-ES" sz="1500" dirty="0">
                <a:latin typeface="+mn-lt"/>
              </a:rPr>
              <a:t>)</a:t>
            </a:r>
          </a:p>
        </p:txBody>
      </p:sp>
      <p:pic>
        <p:nvPicPr>
          <p:cNvPr id="30" name="27 Imagen">
            <a:extLst>
              <a:ext uri="{FF2B5EF4-FFF2-40B4-BE49-F238E27FC236}">
                <a16:creationId xmlns:a16="http://schemas.microsoft.com/office/drawing/2014/main" id="{BCCC71B0-34E8-E216-07DE-B5DC385D8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892" y="4267972"/>
            <a:ext cx="1677681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0 Redondear rectángulo de esquina sencilla">
            <a:extLst>
              <a:ext uri="{FF2B5EF4-FFF2-40B4-BE49-F238E27FC236}">
                <a16:creationId xmlns:a16="http://schemas.microsoft.com/office/drawing/2014/main" id="{9DF0931D-C657-D238-20DA-4742EEBA7FB6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A57D14B5-A6F9-B524-135C-1524A2D79AED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7657A2-B33C-8D58-A7F5-BE30B35E7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12780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 Redondear rectángulo de esquina sencilla">
            <a:extLst>
              <a:ext uri="{FF2B5EF4-FFF2-40B4-BE49-F238E27FC236}">
                <a16:creationId xmlns:a16="http://schemas.microsoft.com/office/drawing/2014/main" id="{9F851668-4FE6-1FBC-14E2-AC0D0081B563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81295C2-CA21-D9A3-5C58-726FA5160BC8}"/>
              </a:ext>
            </a:extLst>
          </p:cNvPr>
          <p:cNvSpPr txBox="1"/>
          <p:nvPr/>
        </p:nvSpPr>
        <p:spPr>
          <a:xfrm>
            <a:off x="7744968" y="270176"/>
            <a:ext cx="3743456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n-GB" sz="2118" b="1" dirty="0">
                <a:solidFill>
                  <a:schemeClr val="bg1">
                    <a:lumMod val="50000"/>
                  </a:schemeClr>
                </a:solidFill>
              </a:rPr>
              <a:t>Proyecto</a:t>
            </a:r>
            <a:r>
              <a:rPr lang="en-GB" sz="2118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118" b="1" dirty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en-GB" sz="2100" b="1" dirty="0" err="1">
                <a:solidFill>
                  <a:schemeClr val="bg1">
                    <a:lumMod val="50000"/>
                  </a:schemeClr>
                </a:solidFill>
              </a:rPr>
              <a:t>biometano-BCyL</a:t>
            </a:r>
            <a:r>
              <a:rPr lang="en-GB" sz="2118" b="1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205" name="CuadroTexto 204">
            <a:extLst>
              <a:ext uri="{FF2B5EF4-FFF2-40B4-BE49-F238E27FC236}">
                <a16:creationId xmlns:a16="http://schemas.microsoft.com/office/drawing/2014/main" id="{99686191-66C4-F53C-B3F9-A652B50AB1FF}"/>
              </a:ext>
            </a:extLst>
          </p:cNvPr>
          <p:cNvSpPr txBox="1"/>
          <p:nvPr/>
        </p:nvSpPr>
        <p:spPr>
          <a:xfrm>
            <a:off x="493503" y="288412"/>
            <a:ext cx="176811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b="1" dirty="0">
                <a:solidFill>
                  <a:srgbClr val="97D700"/>
                </a:solidFill>
              </a:rPr>
              <a:t>UBICACIÓN</a:t>
            </a:r>
            <a:endParaRPr lang="es-ES" sz="2300" b="1" i="1" dirty="0">
              <a:solidFill>
                <a:srgbClr val="97D700"/>
              </a:solidFill>
            </a:endParaRPr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8090BB96-06BE-26CA-C456-A6AD6AC94E8E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4CF7AB7-3929-ED64-01DC-6B0AB04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19219E35-69B9-AA42-7CFC-38D158C168E9}"/>
              </a:ext>
            </a:extLst>
          </p:cNvPr>
          <p:cNvGrpSpPr/>
          <p:nvPr/>
        </p:nvGrpSpPr>
        <p:grpSpPr>
          <a:xfrm>
            <a:off x="493503" y="1023099"/>
            <a:ext cx="9766065" cy="5241195"/>
            <a:chOff x="392919" y="1874519"/>
            <a:chExt cx="8536631" cy="438977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6A522E7-6C84-F3D5-28B5-AFBD3A4F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919" y="1874519"/>
              <a:ext cx="4962187" cy="4389775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E1FF9D2-160C-E2E5-5D07-3417D06E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18521" b="29793"/>
            <a:stretch/>
          </p:blipFill>
          <p:spPr>
            <a:xfrm>
              <a:off x="5819097" y="3745244"/>
              <a:ext cx="3110453" cy="2200632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A02164D-2D59-85F2-FD81-89B3E7EE16DE}"/>
                </a:ext>
              </a:extLst>
            </p:cNvPr>
            <p:cNvSpPr/>
            <p:nvPr/>
          </p:nvSpPr>
          <p:spPr>
            <a:xfrm>
              <a:off x="2573198" y="2575728"/>
              <a:ext cx="1863410" cy="1309526"/>
            </a:xfrm>
            <a:prstGeom prst="ellipse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0" name="Flecha: doblada 229">
              <a:extLst>
                <a:ext uri="{FF2B5EF4-FFF2-40B4-BE49-F238E27FC236}">
                  <a16:creationId xmlns:a16="http://schemas.microsoft.com/office/drawing/2014/main" id="{60B9F8BE-2F59-290C-3D50-35CD53E6086B}"/>
                </a:ext>
              </a:extLst>
            </p:cNvPr>
            <p:cNvSpPr/>
            <p:nvPr/>
          </p:nvSpPr>
          <p:spPr>
            <a:xfrm rot="5400000">
              <a:off x="5331613" y="2210878"/>
              <a:ext cx="965157" cy="2577050"/>
            </a:xfrm>
            <a:prstGeom prst="bentArrow">
              <a:avLst>
                <a:gd name="adj1" fmla="val 12665"/>
                <a:gd name="adj2" fmla="val 25000"/>
                <a:gd name="adj3" fmla="val 25000"/>
                <a:gd name="adj4" fmla="val 4375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5A26B35E-5EB3-7E4B-2B54-D161FF0FBC2D}"/>
              </a:ext>
            </a:extLst>
          </p:cNvPr>
          <p:cNvSpPr txBox="1"/>
          <p:nvPr/>
        </p:nvSpPr>
        <p:spPr>
          <a:xfrm>
            <a:off x="7086360" y="1280262"/>
            <a:ext cx="5230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Presentada licencia de obras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DIA +AAI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Puesta en funcionamiento estimada Q2 2027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407BE4D-2EF4-4497-34F9-5F2ECE3E13D8}"/>
              </a:ext>
            </a:extLst>
          </p:cNvPr>
          <p:cNvSpPr txBox="1"/>
          <p:nvPr/>
        </p:nvSpPr>
        <p:spPr>
          <a:xfrm>
            <a:off x="7235913" y="823225"/>
            <a:ext cx="338727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b="1" dirty="0">
                <a:solidFill>
                  <a:srgbClr val="97D700"/>
                </a:solidFill>
              </a:rPr>
              <a:t>ESTADO DEL PROYECTO</a:t>
            </a:r>
            <a:endParaRPr lang="es-ES" sz="2300" b="1" i="1" dirty="0">
              <a:solidFill>
                <a:srgbClr val="97D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7738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CuadroTexto 91">
            <a:extLst>
              <a:ext uri="{FF2B5EF4-FFF2-40B4-BE49-F238E27FC236}">
                <a16:creationId xmlns:a16="http://schemas.microsoft.com/office/drawing/2014/main" id="{EBB1E099-2FB4-152B-9485-D9508DECFA2E}"/>
              </a:ext>
            </a:extLst>
          </p:cNvPr>
          <p:cNvSpPr txBox="1"/>
          <p:nvPr/>
        </p:nvSpPr>
        <p:spPr>
          <a:xfrm>
            <a:off x="10079339" y="2156493"/>
            <a:ext cx="117732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105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Fracción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sólida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B84646-B7C0-CD2F-FE64-A889E8E81D17}"/>
              </a:ext>
            </a:extLst>
          </p:cNvPr>
          <p:cNvSpPr txBox="1"/>
          <p:nvPr/>
        </p:nvSpPr>
        <p:spPr>
          <a:xfrm>
            <a:off x="6277480" y="270176"/>
            <a:ext cx="5210944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n-GB" sz="2118" b="1" dirty="0">
                <a:solidFill>
                  <a:schemeClr val="bg1">
                    <a:lumMod val="50000"/>
                  </a:schemeClr>
                </a:solidFill>
              </a:rPr>
              <a:t>Proyecto</a:t>
            </a:r>
            <a:r>
              <a:rPr lang="en-GB" sz="2118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118" b="1" dirty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en-GB" sz="2118" b="1" dirty="0" err="1">
                <a:solidFill>
                  <a:schemeClr val="bg1">
                    <a:lumMod val="50000"/>
                  </a:schemeClr>
                </a:solidFill>
              </a:rPr>
              <a:t>biometano-BCyL</a:t>
            </a:r>
            <a:r>
              <a:rPr lang="en-GB" sz="2118" b="1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4" name="10 Redondear rectángulo de esquina sencilla">
            <a:extLst>
              <a:ext uri="{FF2B5EF4-FFF2-40B4-BE49-F238E27FC236}">
                <a16:creationId xmlns:a16="http://schemas.microsoft.com/office/drawing/2014/main" id="{F3A70CF5-3B6C-0CE2-99F4-1AAE26225B4C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4D0179-14EF-8ACE-1755-054676B23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56" y="1142501"/>
            <a:ext cx="11730087" cy="511358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FDC0D5C-C0B8-2C7A-8D16-7DEF5E12B222}"/>
              </a:ext>
            </a:extLst>
          </p:cNvPr>
          <p:cNvSpPr txBox="1"/>
          <p:nvPr/>
        </p:nvSpPr>
        <p:spPr>
          <a:xfrm>
            <a:off x="2663469" y="3597500"/>
            <a:ext cx="1392483" cy="58477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DIGESTORES CERRADOS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C634273-D3E8-D916-77D5-7C9500225048}"/>
              </a:ext>
            </a:extLst>
          </p:cNvPr>
          <p:cNvSpPr txBox="1"/>
          <p:nvPr/>
        </p:nvSpPr>
        <p:spPr>
          <a:xfrm>
            <a:off x="5516557" y="4057693"/>
            <a:ext cx="1807696" cy="58477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NAVE RECEPCIÓN DE SUSTRATOS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92622E9-253E-4EB2-63AC-345D9D0CEB7E}"/>
              </a:ext>
            </a:extLst>
          </p:cNvPr>
          <p:cNvSpPr txBox="1"/>
          <p:nvPr/>
        </p:nvSpPr>
        <p:spPr>
          <a:xfrm>
            <a:off x="3898131" y="1325487"/>
            <a:ext cx="3709677" cy="33855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ALMACENAMIENTO BIOFERTILIZANTE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F062025-4A54-720D-58D7-74AA8481BC28}"/>
              </a:ext>
            </a:extLst>
          </p:cNvPr>
          <p:cNvSpPr txBox="1"/>
          <p:nvPr/>
        </p:nvSpPr>
        <p:spPr>
          <a:xfrm>
            <a:off x="5748526" y="2275388"/>
            <a:ext cx="2007324" cy="33855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BALSAS PLUVIALES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0B7C1F5-18D1-1BA9-7ADA-4359DA3D02F5}"/>
              </a:ext>
            </a:extLst>
          </p:cNvPr>
          <p:cNvSpPr txBox="1"/>
          <p:nvPr/>
        </p:nvSpPr>
        <p:spPr>
          <a:xfrm>
            <a:off x="848607" y="3258946"/>
            <a:ext cx="1779493" cy="33855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LIMPIEZA BIOGÁS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8DCFACE-9BDF-B94C-EF20-8D2B385047F7}"/>
              </a:ext>
            </a:extLst>
          </p:cNvPr>
          <p:cNvSpPr txBox="1"/>
          <p:nvPr/>
        </p:nvSpPr>
        <p:spPr>
          <a:xfrm>
            <a:off x="5318095" y="5153985"/>
            <a:ext cx="1897517" cy="58477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dirty="0"/>
              <a:t>SISTEMA DE DESODORIZACIÓN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032C96A-C911-4DBE-057B-0BDEB209BE54}"/>
              </a:ext>
            </a:extLst>
          </p:cNvPr>
          <p:cNvSpPr txBox="1"/>
          <p:nvPr/>
        </p:nvSpPr>
        <p:spPr>
          <a:xfrm>
            <a:off x="7472914" y="3368043"/>
            <a:ext cx="2485898" cy="33855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ALMACENAMIENTO PAJA</a:t>
            </a:r>
          </a:p>
        </p:txBody>
      </p:sp>
      <p:sp>
        <p:nvSpPr>
          <p:cNvPr id="17" name="Marcador de número de diapositiva 1">
            <a:extLst>
              <a:ext uri="{FF2B5EF4-FFF2-40B4-BE49-F238E27FC236}">
                <a16:creationId xmlns:a16="http://schemas.microsoft.com/office/drawing/2014/main" id="{28E3E901-6A6E-EE56-8847-2FF6D5964DD7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BBFC7D6-2242-EF83-6A30-9E56B868E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E3A8A0F-E757-F6D5-6843-26560073A3BD}"/>
              </a:ext>
            </a:extLst>
          </p:cNvPr>
          <p:cNvSpPr txBox="1"/>
          <p:nvPr/>
        </p:nvSpPr>
        <p:spPr>
          <a:xfrm>
            <a:off x="392919" y="259410"/>
            <a:ext cx="1101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97D700"/>
                </a:solidFill>
              </a:rPr>
              <a:t>LAYOUT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792039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 Redondear rectángulo de esquina sencilla">
            <a:extLst>
              <a:ext uri="{FF2B5EF4-FFF2-40B4-BE49-F238E27FC236}">
                <a16:creationId xmlns:a16="http://schemas.microsoft.com/office/drawing/2014/main" id="{9F851668-4FE6-1FBC-14E2-AC0D0081B563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81295C2-CA21-D9A3-5C58-726FA5160BC8}"/>
              </a:ext>
            </a:extLst>
          </p:cNvPr>
          <p:cNvSpPr txBox="1"/>
          <p:nvPr/>
        </p:nvSpPr>
        <p:spPr>
          <a:xfrm>
            <a:off x="7641206" y="270176"/>
            <a:ext cx="3847217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n-GB" sz="2118" b="1" dirty="0">
                <a:solidFill>
                  <a:schemeClr val="bg1">
                    <a:lumMod val="50000"/>
                  </a:schemeClr>
                </a:solidFill>
              </a:rPr>
              <a:t>Proyecto</a:t>
            </a:r>
            <a:r>
              <a:rPr lang="en-GB" sz="2118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118" b="1" dirty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en-GB" sz="2118" b="1" dirty="0" err="1">
                <a:solidFill>
                  <a:schemeClr val="bg1">
                    <a:lumMod val="50000"/>
                  </a:schemeClr>
                </a:solidFill>
              </a:rPr>
              <a:t>biometano-BCyL</a:t>
            </a:r>
            <a:r>
              <a:rPr lang="en-GB" sz="2118" b="1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205" name="CuadroTexto 204">
            <a:extLst>
              <a:ext uri="{FF2B5EF4-FFF2-40B4-BE49-F238E27FC236}">
                <a16:creationId xmlns:a16="http://schemas.microsoft.com/office/drawing/2014/main" id="{99686191-66C4-F53C-B3F9-A652B50AB1FF}"/>
              </a:ext>
            </a:extLst>
          </p:cNvPr>
          <p:cNvSpPr txBox="1"/>
          <p:nvPr/>
        </p:nvSpPr>
        <p:spPr>
          <a:xfrm>
            <a:off x="550759" y="260269"/>
            <a:ext cx="335830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00" b="1" dirty="0">
                <a:solidFill>
                  <a:srgbClr val="97D700"/>
                </a:solidFill>
              </a:rPr>
              <a:t>DIAGRAMA DE FLUJO:</a:t>
            </a:r>
            <a:endParaRPr lang="es-ES" sz="2300" b="1" i="1" dirty="0">
              <a:solidFill>
                <a:srgbClr val="97D700"/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F99D63D-6C5C-B055-5C23-92E8A1410976}"/>
              </a:ext>
            </a:extLst>
          </p:cNvPr>
          <p:cNvGrpSpPr/>
          <p:nvPr/>
        </p:nvGrpSpPr>
        <p:grpSpPr>
          <a:xfrm>
            <a:off x="496891" y="1170094"/>
            <a:ext cx="11101703" cy="5176196"/>
            <a:chOff x="556686" y="1457325"/>
            <a:chExt cx="11101703" cy="5176196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DDF3F1DC-3C60-65D2-9C84-031727DA1696}"/>
                </a:ext>
              </a:extLst>
            </p:cNvPr>
            <p:cNvGrpSpPr/>
            <p:nvPr/>
          </p:nvGrpSpPr>
          <p:grpSpPr>
            <a:xfrm>
              <a:off x="556686" y="1457325"/>
              <a:ext cx="11101703" cy="5176196"/>
              <a:chOff x="556686" y="1457325"/>
              <a:chExt cx="11101703" cy="5176196"/>
            </a:xfrm>
          </p:grpSpPr>
          <p:sp>
            <p:nvSpPr>
              <p:cNvPr id="14" name="CuadroTexto 80">
                <a:extLst>
                  <a:ext uri="{FF2B5EF4-FFF2-40B4-BE49-F238E27FC236}">
                    <a16:creationId xmlns:a16="http://schemas.microsoft.com/office/drawing/2014/main" id="{B643FC8E-BE50-2E26-4A5B-80F118E51FC3}"/>
                  </a:ext>
                </a:extLst>
              </p:cNvPr>
              <p:cNvSpPr txBox="1"/>
              <p:nvPr/>
            </p:nvSpPr>
            <p:spPr>
              <a:xfrm>
                <a:off x="10089736" y="4344221"/>
                <a:ext cx="1285674" cy="26161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algn="ctr">
                  <a:defRPr sz="1400">
                    <a:solidFill>
                      <a:schemeClr val="accent5"/>
                    </a:solidFill>
                  </a:defRPr>
                </a:lvl1pPr>
              </a:lstStyle>
              <a:p>
                <a:pPr>
                  <a:defRPr/>
                </a:pPr>
                <a:r>
                  <a:rPr kumimoji="0" lang="es-E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Fracción “sólida”</a:t>
                </a:r>
              </a:p>
            </p:txBody>
          </p:sp>
          <p:sp>
            <p:nvSpPr>
              <p:cNvPr id="15" name="CuadroTexto 80">
                <a:extLst>
                  <a:ext uri="{FF2B5EF4-FFF2-40B4-BE49-F238E27FC236}">
                    <a16:creationId xmlns:a16="http://schemas.microsoft.com/office/drawing/2014/main" id="{9F3E909B-50F7-B63B-8961-64E1C508C9FA}"/>
                  </a:ext>
                </a:extLst>
              </p:cNvPr>
              <p:cNvSpPr txBox="1"/>
              <p:nvPr/>
            </p:nvSpPr>
            <p:spPr>
              <a:xfrm>
                <a:off x="10147598" y="2489127"/>
                <a:ext cx="1188000" cy="26161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txBody>
              <a:bodyPr wrap="square" anchor="ctr" anchorCtr="0">
                <a:spAutoFit/>
              </a:bodyPr>
              <a:lstStyle>
                <a:defPPr>
                  <a:defRPr lang="es-ES"/>
                </a:defPPr>
                <a:lvl1pPr algn="ctr">
                  <a:defRPr sz="1400">
                    <a:solidFill>
                      <a:schemeClr val="accent5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Fracción</a:t>
                </a:r>
                <a:r>
                  <a:rPr kumimoji="0" lang="es-E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s-E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sólida</a:t>
                </a:r>
                <a:endParaRPr kumimoji="0" lang="es-E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Rounded Corners 2">
                <a:extLst>
                  <a:ext uri="{FF2B5EF4-FFF2-40B4-BE49-F238E27FC236}">
                    <a16:creationId xmlns:a16="http://schemas.microsoft.com/office/drawing/2014/main" id="{8A114200-8213-B8C9-5307-BC0FECB77964}"/>
                  </a:ext>
                </a:extLst>
              </p:cNvPr>
              <p:cNvSpPr/>
              <p:nvPr/>
            </p:nvSpPr>
            <p:spPr>
              <a:xfrm>
                <a:off x="561721" y="2788822"/>
                <a:ext cx="2150408" cy="2734312"/>
              </a:xfrm>
              <a:prstGeom prst="roundRect">
                <a:avLst/>
              </a:prstGeom>
              <a:noFill/>
              <a:ln>
                <a:solidFill>
                  <a:srgbClr val="004F6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FDF1EABF-873A-FBD2-E52A-0B2156BA6822}"/>
                  </a:ext>
                </a:extLst>
              </p:cNvPr>
              <p:cNvSpPr txBox="1"/>
              <p:nvPr/>
            </p:nvSpPr>
            <p:spPr>
              <a:xfrm>
                <a:off x="610554" y="4391301"/>
                <a:ext cx="1491712" cy="938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Polvo y fracción gruesos</a:t>
                </a:r>
                <a:r>
                  <a:rPr lang="es-ES" sz="1100" dirty="0">
                    <a:solidFill>
                      <a:srgbClr val="70AD47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de</a:t>
                </a:r>
                <a:r>
                  <a:rPr kumimoji="0" lang="es-E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kumimoji="0" lang="es-E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prelimpia</a:t>
                </a:r>
                <a:r>
                  <a:rPr kumimoji="0" lang="es-E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del cereal recibido para la producción de bioetanol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76518F1-64C6-CE3F-EF6E-3F09892E7245}"/>
                  </a:ext>
                </a:extLst>
              </p:cNvPr>
              <p:cNvSpPr txBox="1"/>
              <p:nvPr/>
            </p:nvSpPr>
            <p:spPr>
              <a:xfrm>
                <a:off x="1136800" y="3917236"/>
                <a:ext cx="152377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algn="ctr">
                  <a:defRPr sz="1400">
                    <a:solidFill>
                      <a:srgbClr val="00B0F0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dirty="0">
                    <a:solidFill>
                      <a:srgbClr val="ED7D3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Estiércol</a:t>
                </a:r>
                <a:endPara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pic>
            <p:nvPicPr>
              <p:cNvPr id="20" name="Gráfico 19">
                <a:extLst>
                  <a:ext uri="{FF2B5EF4-FFF2-40B4-BE49-F238E27FC236}">
                    <a16:creationId xmlns:a16="http://schemas.microsoft.com/office/drawing/2014/main" id="{A07D3F39-B424-4B86-75C2-D15379E10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46796" y="3873098"/>
                <a:ext cx="477739" cy="387295"/>
              </a:xfrm>
              <a:prstGeom prst="rect">
                <a:avLst/>
              </a:prstGeom>
            </p:spPr>
          </p:pic>
          <p:pic>
            <p:nvPicPr>
              <p:cNvPr id="21" name="Gráfico 20" descr="Maíz contorno">
                <a:extLst>
                  <a:ext uri="{FF2B5EF4-FFF2-40B4-BE49-F238E27FC236}">
                    <a16:creationId xmlns:a16="http://schemas.microsoft.com/office/drawing/2014/main" id="{2DFE6D78-427C-F250-02F1-D1B9DB5B3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22588" y="3017398"/>
                <a:ext cx="567450" cy="530304"/>
              </a:xfrm>
              <a:prstGeom prst="rect">
                <a:avLst/>
              </a:prstGeom>
            </p:spPr>
          </p:pic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F4653225-ACD4-7660-FF30-C0E6E8F4AD31}"/>
                  </a:ext>
                </a:extLst>
              </p:cNvPr>
              <p:cNvSpPr txBox="1"/>
              <p:nvPr/>
            </p:nvSpPr>
            <p:spPr>
              <a:xfrm>
                <a:off x="556686" y="3068660"/>
                <a:ext cx="17492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algn="ctr">
                  <a:defRPr sz="1400">
                    <a:solidFill>
                      <a:srgbClr val="00B0F0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75000"/>
                      </a:srgbClr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Paja maíz</a:t>
                </a:r>
              </a:p>
            </p:txBody>
          </p:sp>
          <p:pic>
            <p:nvPicPr>
              <p:cNvPr id="23" name="Gráfico 22">
                <a:extLst>
                  <a:ext uri="{FF2B5EF4-FFF2-40B4-BE49-F238E27FC236}">
                    <a16:creationId xmlns:a16="http://schemas.microsoft.com/office/drawing/2014/main" id="{6A844116-397B-19A1-38ED-F4248E04A4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619948" y="2655805"/>
                <a:ext cx="1173014" cy="742749"/>
              </a:xfrm>
              <a:prstGeom prst="rect">
                <a:avLst/>
              </a:prstGeom>
            </p:spPr>
          </p:pic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70AA1518-4D58-3998-1504-07066266C451}"/>
                  </a:ext>
                </a:extLst>
              </p:cNvPr>
              <p:cNvSpPr txBox="1"/>
              <p:nvPr/>
            </p:nvSpPr>
            <p:spPr>
              <a:xfrm>
                <a:off x="3046579" y="2065854"/>
                <a:ext cx="218673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b="1" dirty="0">
                    <a:solidFill>
                      <a:schemeClr val="accent6"/>
                    </a:solidFill>
                  </a:rPr>
                  <a:t>2 digestores secundarios</a:t>
                </a:r>
                <a:r>
                  <a:rPr lang="es-ES" sz="1600" b="1" dirty="0">
                    <a:solidFill>
                      <a:srgbClr val="FF0000"/>
                    </a:solidFill>
                    <a:latin typeface="Lato" panose="020F0502020204030203" pitchFamily="34" charset="0"/>
                    <a:cs typeface="Arial" panose="020B0604020202020204" pitchFamily="34" charset="0"/>
                  </a:rPr>
                  <a:t> </a:t>
                </a:r>
                <a:endParaRPr lang="es-ES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40339BE4-FF21-CF68-138D-3E7D9C77F899}"/>
                  </a:ext>
                </a:extLst>
              </p:cNvPr>
              <p:cNvSpPr txBox="1"/>
              <p:nvPr/>
            </p:nvSpPr>
            <p:spPr>
              <a:xfrm>
                <a:off x="3170174" y="5231076"/>
                <a:ext cx="208681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1">
                    <a:solidFill>
                      <a:schemeClr val="accent6"/>
                    </a:solidFill>
                  </a:defRPr>
                </a:lvl1pPr>
              </a:lstStyle>
              <a:p>
                <a:r>
                  <a:rPr lang="es-ES" dirty="0"/>
                  <a:t>3 digestores primarios</a:t>
                </a:r>
              </a:p>
            </p:txBody>
          </p:sp>
          <p:pic>
            <p:nvPicPr>
              <p:cNvPr id="27" name="Gráfico 26">
                <a:extLst>
                  <a:ext uri="{FF2B5EF4-FFF2-40B4-BE49-F238E27FC236}">
                    <a16:creationId xmlns:a16="http://schemas.microsoft.com/office/drawing/2014/main" id="{F7A3D2AF-578F-AC9E-E368-8A7365B52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80109" y="4760276"/>
                <a:ext cx="669814" cy="522014"/>
              </a:xfrm>
              <a:prstGeom prst="rect">
                <a:avLst/>
              </a:prstGeom>
            </p:spPr>
          </p:pic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8822C646-AD79-A6B8-6B7F-687D736B1D2A}"/>
                  </a:ext>
                </a:extLst>
              </p:cNvPr>
              <p:cNvSpPr txBox="1"/>
              <p:nvPr/>
            </p:nvSpPr>
            <p:spPr>
              <a:xfrm>
                <a:off x="6212653" y="5365753"/>
                <a:ext cx="148834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algn="ctr">
                  <a:defRPr sz="1400">
                    <a:solidFill>
                      <a:schemeClr val="accent5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200" dirty="0">
                    <a:solidFill>
                      <a:srgbClr val="595959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Inyección a red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200" dirty="0">
                    <a:solidFill>
                      <a:srgbClr val="595959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presión</a:t>
                </a:r>
                <a:endParaRPr lang="es-ES" sz="1600" b="1" dirty="0">
                  <a:solidFill>
                    <a:schemeClr val="accent6"/>
                  </a:solidFill>
                  <a:latin typeface="Lato" panose="020F0502020204030203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Gráfico 28">
                <a:extLst>
                  <a:ext uri="{FF2B5EF4-FFF2-40B4-BE49-F238E27FC236}">
                    <a16:creationId xmlns:a16="http://schemas.microsoft.com/office/drawing/2014/main" id="{8AFF064A-2431-E9A4-87DD-9BCFC3D53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947656" y="3802685"/>
                <a:ext cx="693191" cy="408739"/>
              </a:xfrm>
              <a:prstGeom prst="rect">
                <a:avLst/>
              </a:prstGeom>
            </p:spPr>
          </p:pic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C7F3E07B-31AE-6534-4FA3-911C31566A91}"/>
                  </a:ext>
                </a:extLst>
              </p:cNvPr>
              <p:cNvSpPr txBox="1"/>
              <p:nvPr/>
            </p:nvSpPr>
            <p:spPr>
              <a:xfrm>
                <a:off x="6647872" y="3827429"/>
                <a:ext cx="117732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algn="ctr">
                  <a:defRPr sz="1400">
                    <a:solidFill>
                      <a:schemeClr val="accent5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200" dirty="0" err="1">
                    <a:solidFill>
                      <a:srgbClr val="595959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Upgrading</a:t>
                </a:r>
                <a:r>
                  <a:rPr lang="es-ES" sz="1000" spc="3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</a:p>
            </p:txBody>
          </p:sp>
          <p:pic>
            <p:nvPicPr>
              <p:cNvPr id="31" name="Gráfico 30">
                <a:extLst>
                  <a:ext uri="{FF2B5EF4-FFF2-40B4-BE49-F238E27FC236}">
                    <a16:creationId xmlns:a16="http://schemas.microsoft.com/office/drawing/2014/main" id="{3C452F32-01B2-BA7F-CECD-C50F7259C2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120034" y="3766431"/>
                <a:ext cx="471081" cy="399082"/>
              </a:xfrm>
              <a:prstGeom prst="rect">
                <a:avLst/>
              </a:prstGeom>
            </p:spPr>
          </p:pic>
          <p:pic>
            <p:nvPicPr>
              <p:cNvPr id="192" name="Gráfico 191">
                <a:extLst>
                  <a:ext uri="{FF2B5EF4-FFF2-40B4-BE49-F238E27FC236}">
                    <a16:creationId xmlns:a16="http://schemas.microsoft.com/office/drawing/2014/main" id="{2C241289-F8D4-D7E6-C343-01E992D86E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8476465" y="2450592"/>
                <a:ext cx="826516" cy="338230"/>
              </a:xfrm>
              <a:prstGeom prst="rect">
                <a:avLst/>
              </a:prstGeom>
            </p:spPr>
          </p:pic>
          <p:sp>
            <p:nvSpPr>
              <p:cNvPr id="193" name="CuadroTexto 192">
                <a:extLst>
                  <a:ext uri="{FF2B5EF4-FFF2-40B4-BE49-F238E27FC236}">
                    <a16:creationId xmlns:a16="http://schemas.microsoft.com/office/drawing/2014/main" id="{3471524B-072F-ADDE-2C8E-683BFB55B913}"/>
                  </a:ext>
                </a:extLst>
              </p:cNvPr>
              <p:cNvSpPr txBox="1"/>
              <p:nvPr/>
            </p:nvSpPr>
            <p:spPr>
              <a:xfrm>
                <a:off x="5636144" y="6360127"/>
                <a:ext cx="1591736" cy="240695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algn="ctr">
                  <a:defRPr sz="1400">
                    <a:solidFill>
                      <a:schemeClr val="accent5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CuadroTexto 193">
                <a:extLst>
                  <a:ext uri="{FF2B5EF4-FFF2-40B4-BE49-F238E27FC236}">
                    <a16:creationId xmlns:a16="http://schemas.microsoft.com/office/drawing/2014/main" id="{386EF3A3-8188-4F40-3C56-2CF265AF6108}"/>
                  </a:ext>
                </a:extLst>
              </p:cNvPr>
              <p:cNvSpPr txBox="1"/>
              <p:nvPr/>
            </p:nvSpPr>
            <p:spPr>
              <a:xfrm>
                <a:off x="8246886" y="2183685"/>
                <a:ext cx="1285674" cy="249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algn="ctr">
                  <a:defRPr sz="1400">
                    <a:solidFill>
                      <a:schemeClr val="accent5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200" dirty="0">
                    <a:solidFill>
                      <a:srgbClr val="595959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Tornillo</a:t>
                </a:r>
              </a:p>
            </p:txBody>
          </p:sp>
          <p:cxnSp>
            <p:nvCxnSpPr>
              <p:cNvPr id="195" name="Conector recto de flecha 194">
                <a:extLst>
                  <a:ext uri="{FF2B5EF4-FFF2-40B4-BE49-F238E27FC236}">
                    <a16:creationId xmlns:a16="http://schemas.microsoft.com/office/drawing/2014/main" id="{A12DE86F-5614-55D4-95BF-3A07C36073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7050" y="2891518"/>
                <a:ext cx="0" cy="1403255"/>
              </a:xfrm>
              <a:prstGeom prst="straightConnector1">
                <a:avLst/>
              </a:prstGeom>
              <a:ln w="190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96" name="Conector recto de flecha 195">
                <a:extLst>
                  <a:ext uri="{FF2B5EF4-FFF2-40B4-BE49-F238E27FC236}">
                    <a16:creationId xmlns:a16="http://schemas.microsoft.com/office/drawing/2014/main" id="{C1AA3256-53A0-932B-E268-D6400874E5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27881" y="6476064"/>
                <a:ext cx="1836865" cy="0"/>
              </a:xfrm>
              <a:prstGeom prst="straightConnector1">
                <a:avLst/>
              </a:prstGeom>
              <a:ln w="190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97" name="Conector recto de flecha 196">
                <a:extLst>
                  <a:ext uri="{FF2B5EF4-FFF2-40B4-BE49-F238E27FC236}">
                    <a16:creationId xmlns:a16="http://schemas.microsoft.com/office/drawing/2014/main" id="{DA444F6E-5D62-5408-26FC-34A1D86491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03390" y="4952155"/>
                <a:ext cx="11016" cy="1375272"/>
              </a:xfrm>
              <a:prstGeom prst="straightConnector1">
                <a:avLst/>
              </a:prstGeom>
              <a:ln w="190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98" name="Conector recto de flecha 197">
                <a:extLst>
                  <a:ext uri="{FF2B5EF4-FFF2-40B4-BE49-F238E27FC236}">
                    <a16:creationId xmlns:a16="http://schemas.microsoft.com/office/drawing/2014/main" id="{0A14A475-D8A0-0F0E-3F43-997F140E31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81442" y="4937194"/>
                <a:ext cx="868298" cy="14961"/>
              </a:xfrm>
              <a:prstGeom prst="straightConnector1">
                <a:avLst/>
              </a:prstGeom>
              <a:ln w="190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00" name="CuadroTexto 47">
                <a:extLst>
                  <a:ext uri="{FF2B5EF4-FFF2-40B4-BE49-F238E27FC236}">
                    <a16:creationId xmlns:a16="http://schemas.microsoft.com/office/drawing/2014/main" id="{C5EF8502-3214-1125-5500-1ACDD9B4C6E8}"/>
                  </a:ext>
                </a:extLst>
              </p:cNvPr>
              <p:cNvSpPr txBox="1"/>
              <p:nvPr/>
            </p:nvSpPr>
            <p:spPr>
              <a:xfrm>
                <a:off x="4763493" y="4165513"/>
                <a:ext cx="1285673" cy="416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algn="ctr">
                  <a:defRPr sz="1400">
                    <a:solidFill>
                      <a:srgbClr val="00B0F0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959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Pretratamiento biogás</a:t>
                </a:r>
              </a:p>
            </p:txBody>
          </p:sp>
          <p:sp>
            <p:nvSpPr>
              <p:cNvPr id="202" name="CuadroTexto 67">
                <a:extLst>
                  <a:ext uri="{FF2B5EF4-FFF2-40B4-BE49-F238E27FC236}">
                    <a16:creationId xmlns:a16="http://schemas.microsoft.com/office/drawing/2014/main" id="{B6AD5878-F5C9-F504-C9E5-27DC045AD4A9}"/>
                  </a:ext>
                </a:extLst>
              </p:cNvPr>
              <p:cNvSpPr txBox="1"/>
              <p:nvPr/>
            </p:nvSpPr>
            <p:spPr>
              <a:xfrm>
                <a:off x="5481478" y="6387300"/>
                <a:ext cx="1897656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algn="ctr">
                  <a:defRPr sz="1400">
                    <a:solidFill>
                      <a:schemeClr val="accent5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0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Fracción líquida recirculada</a:t>
                </a:r>
                <a:r>
                  <a:rPr lang="es-ES" sz="1000" spc="300" dirty="0">
                    <a:solidFill>
                      <a:schemeClr val="bg1"/>
                    </a:solidFill>
                    <a:latin typeface="Calibri" panose="020F0502020204030204"/>
                  </a:rPr>
                  <a:t> </a:t>
                </a:r>
              </a:p>
            </p:txBody>
          </p:sp>
          <p:sp>
            <p:nvSpPr>
              <p:cNvPr id="203" name="CuadroTexto 80">
                <a:extLst>
                  <a:ext uri="{FF2B5EF4-FFF2-40B4-BE49-F238E27FC236}">
                    <a16:creationId xmlns:a16="http://schemas.microsoft.com/office/drawing/2014/main" id="{CBBAFE37-528F-47D5-9685-DDE1209C5F5E}"/>
                  </a:ext>
                </a:extLst>
              </p:cNvPr>
              <p:cNvSpPr txBox="1"/>
              <p:nvPr/>
            </p:nvSpPr>
            <p:spPr>
              <a:xfrm>
                <a:off x="8977381" y="3393665"/>
                <a:ext cx="1368000" cy="216000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anchor="ctr" anchorCtr="0">
                <a:spAutoFit/>
              </a:bodyPr>
              <a:lstStyle>
                <a:defPPr>
                  <a:defRPr lang="es-ES"/>
                </a:defPPr>
                <a:lvl1pPr algn="ctr">
                  <a:defRPr sz="1400">
                    <a:solidFill>
                      <a:schemeClr val="accent5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Fracción líquida</a:t>
                </a:r>
              </a:p>
            </p:txBody>
          </p:sp>
          <p:cxnSp>
            <p:nvCxnSpPr>
              <p:cNvPr id="204" name="Conector recto de flecha 203">
                <a:extLst>
                  <a:ext uri="{FF2B5EF4-FFF2-40B4-BE49-F238E27FC236}">
                    <a16:creationId xmlns:a16="http://schemas.microsoft.com/office/drawing/2014/main" id="{38DEBE0A-0A2F-7E41-6C3D-2136EF1F0F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2185" y="2606356"/>
                <a:ext cx="720039" cy="3176"/>
              </a:xfrm>
              <a:prstGeom prst="straightConnector1">
                <a:avLst/>
              </a:prstGeom>
              <a:ln>
                <a:solidFill>
                  <a:srgbClr val="80350E"/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pic>
            <p:nvPicPr>
              <p:cNvPr id="209" name="Gráfico 208">
                <a:extLst>
                  <a:ext uri="{FF2B5EF4-FFF2-40B4-BE49-F238E27FC236}">
                    <a16:creationId xmlns:a16="http://schemas.microsoft.com/office/drawing/2014/main" id="{6E014E06-9C2F-50C7-4FEE-2BB463964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042005" y="4636160"/>
                <a:ext cx="537542" cy="491987"/>
              </a:xfrm>
              <a:prstGeom prst="rect">
                <a:avLst/>
              </a:prstGeom>
            </p:spPr>
          </p:pic>
          <p:pic>
            <p:nvPicPr>
              <p:cNvPr id="210" name="Gráfico 209">
                <a:extLst>
                  <a:ext uri="{FF2B5EF4-FFF2-40B4-BE49-F238E27FC236}">
                    <a16:creationId xmlns:a16="http://schemas.microsoft.com/office/drawing/2014/main" id="{2E956313-E299-4D36-3777-5F158C6169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8676488" y="4382871"/>
                <a:ext cx="632023" cy="582596"/>
              </a:xfrm>
              <a:prstGeom prst="rect">
                <a:avLst/>
              </a:prstGeom>
            </p:spPr>
          </p:pic>
          <p:sp>
            <p:nvSpPr>
              <p:cNvPr id="211" name="CuadroTexto 210">
                <a:extLst>
                  <a:ext uri="{FF2B5EF4-FFF2-40B4-BE49-F238E27FC236}">
                    <a16:creationId xmlns:a16="http://schemas.microsoft.com/office/drawing/2014/main" id="{A60FF740-4419-5DCA-FC4F-B2747F1B1F68}"/>
                  </a:ext>
                </a:extLst>
              </p:cNvPr>
              <p:cNvSpPr txBox="1"/>
              <p:nvPr/>
            </p:nvSpPr>
            <p:spPr>
              <a:xfrm>
                <a:off x="8421909" y="5003305"/>
                <a:ext cx="1285674" cy="249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 algn="ctr">
                  <a:defRPr sz="1400">
                    <a:solidFill>
                      <a:schemeClr val="accent5"/>
                    </a:solidFill>
                  </a:defRPr>
                </a:lvl1pPr>
              </a:lstStyle>
              <a:p>
                <a:r>
                  <a:rPr lang="es-ES" sz="1200" dirty="0">
                    <a:solidFill>
                      <a:srgbClr val="595959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Microfiltración</a:t>
                </a:r>
              </a:p>
            </p:txBody>
          </p:sp>
          <p:cxnSp>
            <p:nvCxnSpPr>
              <p:cNvPr id="212" name="Conector recto de flecha 211">
                <a:extLst>
                  <a:ext uri="{FF2B5EF4-FFF2-40B4-BE49-F238E27FC236}">
                    <a16:creationId xmlns:a16="http://schemas.microsoft.com/office/drawing/2014/main" id="{DD9E79CC-F633-B4E1-9988-7A797721CC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7384" y="4687050"/>
                <a:ext cx="720039" cy="3176"/>
              </a:xfrm>
              <a:prstGeom prst="straightConnector1">
                <a:avLst/>
              </a:prstGeom>
              <a:ln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14" name="Conector recto de flecha 213">
                <a:extLst>
                  <a:ext uri="{FF2B5EF4-FFF2-40B4-BE49-F238E27FC236}">
                    <a16:creationId xmlns:a16="http://schemas.microsoft.com/office/drawing/2014/main" id="{34CE8AAF-F111-BDEC-01DC-696DDA746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8258" y="5365753"/>
                <a:ext cx="4398" cy="1079268"/>
              </a:xfrm>
              <a:prstGeom prst="straightConnector1">
                <a:avLst/>
              </a:prstGeom>
              <a:ln w="190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15" name="Diagrama de flujo: conector fuera de página 214">
                <a:extLst>
                  <a:ext uri="{FF2B5EF4-FFF2-40B4-BE49-F238E27FC236}">
                    <a16:creationId xmlns:a16="http://schemas.microsoft.com/office/drawing/2014/main" id="{3FE46D62-3268-1869-9408-97AE32358CDC}"/>
                  </a:ext>
                </a:extLst>
              </p:cNvPr>
              <p:cNvSpPr/>
              <p:nvPr/>
            </p:nvSpPr>
            <p:spPr>
              <a:xfrm rot="16200000">
                <a:off x="1498022" y="594639"/>
                <a:ext cx="522014" cy="2247386"/>
              </a:xfrm>
              <a:prstGeom prst="flowChartOffpage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CuadroTexto 215">
                <a:extLst>
                  <a:ext uri="{FF2B5EF4-FFF2-40B4-BE49-F238E27FC236}">
                    <a16:creationId xmlns:a16="http://schemas.microsoft.com/office/drawing/2014/main" id="{574A7DD6-EDF7-1A6E-2BAA-AEEB2ECE9DE8}"/>
                  </a:ext>
                </a:extLst>
              </p:cNvPr>
              <p:cNvSpPr txBox="1"/>
              <p:nvPr/>
            </p:nvSpPr>
            <p:spPr>
              <a:xfrm>
                <a:off x="705624" y="1553149"/>
                <a:ext cx="21621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n-ea"/>
                    <a:cs typeface="+mn-cs"/>
                  </a:rPr>
                  <a:t>Materia Orgánica</a:t>
                </a:r>
              </a:p>
            </p:txBody>
          </p:sp>
          <p:sp>
            <p:nvSpPr>
              <p:cNvPr id="217" name="Diagrama de flujo: conector fuera de página 216">
                <a:extLst>
                  <a:ext uri="{FF2B5EF4-FFF2-40B4-BE49-F238E27FC236}">
                    <a16:creationId xmlns:a16="http://schemas.microsoft.com/office/drawing/2014/main" id="{E2FEB862-5382-D52E-977D-821431518214}"/>
                  </a:ext>
                </a:extLst>
              </p:cNvPr>
              <p:cNvSpPr/>
              <p:nvPr/>
            </p:nvSpPr>
            <p:spPr>
              <a:xfrm rot="16200000">
                <a:off x="3983209" y="462516"/>
                <a:ext cx="522014" cy="2527738"/>
              </a:xfrm>
              <a:prstGeom prst="flowChartOffpage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" name="CuadroTexto 218">
                <a:extLst>
                  <a:ext uri="{FF2B5EF4-FFF2-40B4-BE49-F238E27FC236}">
                    <a16:creationId xmlns:a16="http://schemas.microsoft.com/office/drawing/2014/main" id="{B60262CE-0F6A-829E-471C-487F0AEA6C2C}"/>
                  </a:ext>
                </a:extLst>
              </p:cNvPr>
              <p:cNvSpPr txBox="1"/>
              <p:nvPr/>
            </p:nvSpPr>
            <p:spPr>
              <a:xfrm>
                <a:off x="3057499" y="1553599"/>
                <a:ext cx="24505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/>
                  <a:t>Producción de biogás</a:t>
                </a:r>
              </a:p>
            </p:txBody>
          </p:sp>
          <p:sp>
            <p:nvSpPr>
              <p:cNvPr id="220" name="Diagrama de flujo: conector fuera de página 219">
                <a:extLst>
                  <a:ext uri="{FF2B5EF4-FFF2-40B4-BE49-F238E27FC236}">
                    <a16:creationId xmlns:a16="http://schemas.microsoft.com/office/drawing/2014/main" id="{46B34329-B20B-9D33-39F3-953175DDFC30}"/>
                  </a:ext>
                </a:extLst>
              </p:cNvPr>
              <p:cNvSpPr/>
              <p:nvPr/>
            </p:nvSpPr>
            <p:spPr>
              <a:xfrm rot="16200000">
                <a:off x="6665117" y="440049"/>
                <a:ext cx="522014" cy="2613723"/>
              </a:xfrm>
              <a:prstGeom prst="flowChartOffpage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" name="CuadroTexto 220">
                <a:extLst>
                  <a:ext uri="{FF2B5EF4-FFF2-40B4-BE49-F238E27FC236}">
                    <a16:creationId xmlns:a16="http://schemas.microsoft.com/office/drawing/2014/main" id="{57068BD6-A1AA-1206-C4D8-AC36F9DB603F}"/>
                  </a:ext>
                </a:extLst>
              </p:cNvPr>
              <p:cNvSpPr txBox="1"/>
              <p:nvPr/>
            </p:nvSpPr>
            <p:spPr>
              <a:xfrm>
                <a:off x="5601818" y="1560405"/>
                <a:ext cx="28403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n-ea"/>
                    <a:cs typeface="+mn-cs"/>
                  </a:rPr>
                  <a:t>Producción de biometano</a:t>
                </a:r>
              </a:p>
            </p:txBody>
          </p:sp>
          <p:sp>
            <p:nvSpPr>
              <p:cNvPr id="222" name="Diagrama de flujo: conector fuera de página 221">
                <a:extLst>
                  <a:ext uri="{FF2B5EF4-FFF2-40B4-BE49-F238E27FC236}">
                    <a16:creationId xmlns:a16="http://schemas.microsoft.com/office/drawing/2014/main" id="{1E0106C0-1D88-FF87-1C11-B171D5E13A03}"/>
                  </a:ext>
                </a:extLst>
              </p:cNvPr>
              <p:cNvSpPr/>
              <p:nvPr/>
            </p:nvSpPr>
            <p:spPr>
              <a:xfrm rot="16200000">
                <a:off x="9657175" y="87116"/>
                <a:ext cx="522014" cy="3278540"/>
              </a:xfrm>
              <a:prstGeom prst="flowChartOffpageConnector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" name="CuadroTexto 222">
                <a:extLst>
                  <a:ext uri="{FF2B5EF4-FFF2-40B4-BE49-F238E27FC236}">
                    <a16:creationId xmlns:a16="http://schemas.microsoft.com/office/drawing/2014/main" id="{86757BE8-4C78-5E4D-EE70-D584BF220A4D}"/>
                  </a:ext>
                </a:extLst>
              </p:cNvPr>
              <p:cNvSpPr txBox="1"/>
              <p:nvPr/>
            </p:nvSpPr>
            <p:spPr>
              <a:xfrm>
                <a:off x="8546840" y="1573265"/>
                <a:ext cx="31115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n-ea"/>
                    <a:cs typeface="+mn-cs"/>
                  </a:rPr>
                  <a:t>Tratamiento del </a:t>
                </a:r>
                <a:r>
                  <a:rPr lang="es-ES" sz="1600" dirty="0"/>
                  <a:t>biofertilizante</a:t>
                </a:r>
                <a:endParaRPr kumimoji="0" lang="es-E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2582D2A3-0ED1-F1A7-D9E8-C15C633E8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90001" y="4387002"/>
              <a:ext cx="1173014" cy="742749"/>
            </a:xfrm>
            <a:prstGeom prst="rect">
              <a:avLst/>
            </a:prstGeom>
          </p:spPr>
        </p:pic>
      </p:grpSp>
      <p:cxnSp>
        <p:nvCxnSpPr>
          <p:cNvPr id="234" name="Conector recto de flecha 233">
            <a:extLst>
              <a:ext uri="{FF2B5EF4-FFF2-40B4-BE49-F238E27FC236}">
                <a16:creationId xmlns:a16="http://schemas.microsoft.com/office/drawing/2014/main" id="{3C01A5F6-6467-7AC5-852A-D9B540118442}"/>
              </a:ext>
            </a:extLst>
          </p:cNvPr>
          <p:cNvCxnSpPr>
            <a:cxnSpLocks/>
          </p:cNvCxnSpPr>
          <p:nvPr/>
        </p:nvCxnSpPr>
        <p:spPr>
          <a:xfrm flipV="1">
            <a:off x="3909060" y="3719199"/>
            <a:ext cx="0" cy="3805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7" name="Conector recto de flecha 236">
            <a:extLst>
              <a:ext uri="{FF2B5EF4-FFF2-40B4-BE49-F238E27FC236}">
                <a16:creationId xmlns:a16="http://schemas.microsoft.com/office/drawing/2014/main" id="{6BFB409A-D328-7A05-A0BF-7ADACFF5E118}"/>
              </a:ext>
            </a:extLst>
          </p:cNvPr>
          <p:cNvCxnSpPr/>
          <p:nvPr/>
        </p:nvCxnSpPr>
        <p:spPr>
          <a:xfrm>
            <a:off x="3909060" y="3719199"/>
            <a:ext cx="10280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9" name="Conector recto de flecha 238">
            <a:extLst>
              <a:ext uri="{FF2B5EF4-FFF2-40B4-BE49-F238E27FC236}">
                <a16:creationId xmlns:a16="http://schemas.microsoft.com/office/drawing/2014/main" id="{7655303E-993E-D7A3-00B0-070199F1FC3B}"/>
              </a:ext>
            </a:extLst>
          </p:cNvPr>
          <p:cNvCxnSpPr/>
          <p:nvPr/>
        </p:nvCxnSpPr>
        <p:spPr>
          <a:xfrm>
            <a:off x="6277480" y="3937782"/>
            <a:ext cx="302527" cy="5511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1" name="Conector recto de flecha 240">
            <a:extLst>
              <a:ext uri="{FF2B5EF4-FFF2-40B4-BE49-F238E27FC236}">
                <a16:creationId xmlns:a16="http://schemas.microsoft.com/office/drawing/2014/main" id="{36D295AC-480E-EB65-367B-5031E5D2FE02}"/>
              </a:ext>
            </a:extLst>
          </p:cNvPr>
          <p:cNvCxnSpPr/>
          <p:nvPr/>
        </p:nvCxnSpPr>
        <p:spPr>
          <a:xfrm flipH="1">
            <a:off x="3184538" y="4425474"/>
            <a:ext cx="3552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3" name="Conector recto de flecha 242">
            <a:extLst>
              <a:ext uri="{FF2B5EF4-FFF2-40B4-BE49-F238E27FC236}">
                <a16:creationId xmlns:a16="http://schemas.microsoft.com/office/drawing/2014/main" id="{1B1764C4-6E85-8D09-DD3C-BB884C2D59BA}"/>
              </a:ext>
            </a:extLst>
          </p:cNvPr>
          <p:cNvCxnSpPr>
            <a:cxnSpLocks/>
          </p:cNvCxnSpPr>
          <p:nvPr/>
        </p:nvCxnSpPr>
        <p:spPr>
          <a:xfrm flipH="1" flipV="1">
            <a:off x="3181350" y="2995319"/>
            <a:ext cx="3188" cy="1430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5" name="Conector recto de flecha 244">
            <a:extLst>
              <a:ext uri="{FF2B5EF4-FFF2-40B4-BE49-F238E27FC236}">
                <a16:creationId xmlns:a16="http://schemas.microsoft.com/office/drawing/2014/main" id="{3BE174BF-D4CD-B696-FDF6-5DF86FDE9BE1}"/>
              </a:ext>
            </a:extLst>
          </p:cNvPr>
          <p:cNvCxnSpPr/>
          <p:nvPr/>
        </p:nvCxnSpPr>
        <p:spPr>
          <a:xfrm>
            <a:off x="3175000" y="3017242"/>
            <a:ext cx="3851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7" name="Conector recto de flecha 246">
            <a:extLst>
              <a:ext uri="{FF2B5EF4-FFF2-40B4-BE49-F238E27FC236}">
                <a16:creationId xmlns:a16="http://schemas.microsoft.com/office/drawing/2014/main" id="{52594BBA-AE98-BA56-212E-D533FB3C4BCD}"/>
              </a:ext>
            </a:extLst>
          </p:cNvPr>
          <p:cNvCxnSpPr>
            <a:cxnSpLocks/>
          </p:cNvCxnSpPr>
          <p:nvPr/>
        </p:nvCxnSpPr>
        <p:spPr>
          <a:xfrm>
            <a:off x="4703220" y="2888199"/>
            <a:ext cx="1531236" cy="0"/>
          </a:xfrm>
          <a:prstGeom prst="straightConnector1">
            <a:avLst/>
          </a:prstGeom>
          <a:ln>
            <a:solidFill>
              <a:srgbClr val="80350E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0" name="Conector recto de flecha 249">
            <a:extLst>
              <a:ext uri="{FF2B5EF4-FFF2-40B4-BE49-F238E27FC236}">
                <a16:creationId xmlns:a16="http://schemas.microsoft.com/office/drawing/2014/main" id="{ECCE0639-0918-C580-DEF3-4472FD209082}"/>
              </a:ext>
            </a:extLst>
          </p:cNvPr>
          <p:cNvCxnSpPr/>
          <p:nvPr/>
        </p:nvCxnSpPr>
        <p:spPr>
          <a:xfrm flipV="1">
            <a:off x="6234456" y="2361125"/>
            <a:ext cx="0" cy="527074"/>
          </a:xfrm>
          <a:prstGeom prst="straightConnector1">
            <a:avLst/>
          </a:prstGeom>
          <a:ln>
            <a:solidFill>
              <a:srgbClr val="80350E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2" name="Conector recto de flecha 251">
            <a:extLst>
              <a:ext uri="{FF2B5EF4-FFF2-40B4-BE49-F238E27FC236}">
                <a16:creationId xmlns:a16="http://schemas.microsoft.com/office/drawing/2014/main" id="{124C7A08-C336-8D88-FA6D-40CB90ED9E9C}"/>
              </a:ext>
            </a:extLst>
          </p:cNvPr>
          <p:cNvCxnSpPr>
            <a:endCxn id="192" idx="1"/>
          </p:cNvCxnSpPr>
          <p:nvPr/>
        </p:nvCxnSpPr>
        <p:spPr>
          <a:xfrm>
            <a:off x="6234456" y="2332476"/>
            <a:ext cx="2182214" cy="0"/>
          </a:xfrm>
          <a:prstGeom prst="straightConnector1">
            <a:avLst/>
          </a:prstGeom>
          <a:ln>
            <a:solidFill>
              <a:srgbClr val="80350E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2" name="Conector recto de flecha 261">
            <a:extLst>
              <a:ext uri="{FF2B5EF4-FFF2-40B4-BE49-F238E27FC236}">
                <a16:creationId xmlns:a16="http://schemas.microsoft.com/office/drawing/2014/main" id="{E948220C-6B97-46FA-C9EB-22A0192733FC}"/>
              </a:ext>
            </a:extLst>
          </p:cNvPr>
          <p:cNvCxnSpPr/>
          <p:nvPr/>
        </p:nvCxnSpPr>
        <p:spPr>
          <a:xfrm>
            <a:off x="2657475" y="4743450"/>
            <a:ext cx="8822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8090BB96-06BE-26CA-C456-A6AD6AC94E8E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4CF7AB7-3929-ED64-01DC-6B0AB04EDE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0449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Redondear rectángulo de esquina sencilla">
            <a:extLst>
              <a:ext uri="{FF2B5EF4-FFF2-40B4-BE49-F238E27FC236}">
                <a16:creationId xmlns:a16="http://schemas.microsoft.com/office/drawing/2014/main" id="{2F75FA85-A25D-1065-FEB5-1355CC84D032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549F4830-A877-E62A-E192-69F07D704013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EEF7A1-EA2D-D21B-F3C6-70F1FA6DE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949818A-8E21-0FB7-0EE6-5ED207ABFB29}"/>
              </a:ext>
            </a:extLst>
          </p:cNvPr>
          <p:cNvSpPr txBox="1"/>
          <p:nvPr/>
        </p:nvSpPr>
        <p:spPr>
          <a:xfrm>
            <a:off x="135418" y="659140"/>
            <a:ext cx="1120314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2"/>
            <a:r>
              <a:rPr lang="es-ES" sz="2300" b="1" dirty="0">
                <a:solidFill>
                  <a:srgbClr val="97D700"/>
                </a:solidFill>
              </a:rPr>
              <a:t>TIPOS DE SUSTRATOS AGRÍCOLAS Y GANADEROS PARA BIOMETANIZACIÓN EN LA COMARCA DE “LAS VILLAS”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8AB089-71B0-971C-5FD5-A0A614BCC2BA}"/>
              </a:ext>
            </a:extLst>
          </p:cNvPr>
          <p:cNvSpPr txBox="1"/>
          <p:nvPr/>
        </p:nvSpPr>
        <p:spPr>
          <a:xfrm>
            <a:off x="447163" y="1819375"/>
            <a:ext cx="604790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Paja de Maíz: más de 8.000 Ha en el entorno de la futura planta.</a:t>
            </a:r>
          </a:p>
          <a:p>
            <a:pPr marL="285750" indent="-285750">
              <a:buFontTx/>
              <a:buChar char="-"/>
            </a:pPr>
            <a:endParaRPr lang="es-ES" sz="11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ES" dirty="0"/>
              <a:t>No es competencia con alimentación animal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ES" dirty="0"/>
              <a:t>Cumplir con la RED II y PAC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ES" dirty="0"/>
              <a:t>Alto potencial BMP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ES" dirty="0"/>
              <a:t>Rentable económicamente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s-ES" dirty="0"/>
              <a:t>Cumplir con normativa R10  </a:t>
            </a:r>
          </a:p>
          <a:p>
            <a:endParaRPr lang="es-ES" sz="1100" dirty="0"/>
          </a:p>
          <a:p>
            <a:pPr marL="285750" indent="-285750">
              <a:buFontTx/>
              <a:buChar char="-"/>
            </a:pPr>
            <a:r>
              <a:rPr lang="es-ES" dirty="0"/>
              <a:t>Cultivos CIVE (intermedios o secuenciales). </a:t>
            </a:r>
          </a:p>
          <a:p>
            <a:endParaRPr lang="es-ES" sz="1100" dirty="0"/>
          </a:p>
          <a:p>
            <a:pPr marL="285750" indent="-285750">
              <a:buFontTx/>
              <a:buChar char="-"/>
            </a:pPr>
            <a:r>
              <a:rPr lang="es-ES" dirty="0"/>
              <a:t>Otros tipos de paja: colza, avena, girasol, etc.</a:t>
            </a:r>
          </a:p>
          <a:p>
            <a:endParaRPr lang="es-ES" sz="1100" dirty="0"/>
          </a:p>
          <a:p>
            <a:pPr marL="285750" indent="-285750">
              <a:buFontTx/>
              <a:buChar char="-"/>
            </a:pPr>
            <a:r>
              <a:rPr lang="es-ES" dirty="0"/>
              <a:t>Estiércol.</a:t>
            </a:r>
          </a:p>
          <a:p>
            <a:pPr marL="285750" indent="-285750">
              <a:buFontTx/>
              <a:buChar char="-"/>
            </a:pPr>
            <a:endParaRPr lang="es-ES" sz="2000" dirty="0"/>
          </a:p>
        </p:txBody>
      </p:sp>
      <p:pic>
        <p:nvPicPr>
          <p:cNvPr id="4098" name="Picture 2" descr="Resultado de imagen de planta de biometano">
            <a:extLst>
              <a:ext uri="{FF2B5EF4-FFF2-40B4-BE49-F238E27FC236}">
                <a16:creationId xmlns:a16="http://schemas.microsoft.com/office/drawing/2014/main" id="{A75FACE3-3F22-1BD6-96F0-E36F18394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880" y="2098241"/>
            <a:ext cx="5253678" cy="3493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rir llave 8">
            <a:extLst>
              <a:ext uri="{FF2B5EF4-FFF2-40B4-BE49-F238E27FC236}">
                <a16:creationId xmlns:a16="http://schemas.microsoft.com/office/drawing/2014/main" id="{72F1F0C7-5366-99B7-BFF2-7B75383A9BBB}"/>
              </a:ext>
            </a:extLst>
          </p:cNvPr>
          <p:cNvSpPr/>
          <p:nvPr/>
        </p:nvSpPr>
        <p:spPr>
          <a:xfrm>
            <a:off x="1673068" y="2555960"/>
            <a:ext cx="202866" cy="174607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AD9260-19A6-6C09-C3BB-4EBC9945561E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46623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8699A-DB68-9F4E-F781-42A54BA4D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F97084E9-7926-CDCF-910E-98D976A173AE}"/>
              </a:ext>
            </a:extLst>
          </p:cNvPr>
          <p:cNvSpPr txBox="1">
            <a:spLocks/>
          </p:cNvSpPr>
          <p:nvPr/>
        </p:nvSpPr>
        <p:spPr>
          <a:xfrm>
            <a:off x="7510044" y="64975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22"/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10 Redondear rectángulo de esquina sencilla">
            <a:extLst>
              <a:ext uri="{FF2B5EF4-FFF2-40B4-BE49-F238E27FC236}">
                <a16:creationId xmlns:a16="http://schemas.microsoft.com/office/drawing/2014/main" id="{C03516A0-9910-A360-C898-125C0BC2189E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40D8C9BD-CAFA-CD6E-20A9-1EFB9C175A66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A26CDB7-E8F8-12E5-14EA-C60C079C7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pic>
        <p:nvPicPr>
          <p:cNvPr id="8" name="Imagen 7" descr="Un campo de pasto seco&#10;&#10;Descripción generada automáticamente con confianza baja">
            <a:extLst>
              <a:ext uri="{FF2B5EF4-FFF2-40B4-BE49-F238E27FC236}">
                <a16:creationId xmlns:a16="http://schemas.microsoft.com/office/drawing/2014/main" id="{787427EE-0A0D-66A3-0F40-17E881E98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069" y="2292798"/>
            <a:ext cx="2864425" cy="2148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 descr="Imagen que contiene exterior, camioneta, coche, hombre&#10;&#10;Descripción generada automáticamente">
            <a:extLst>
              <a:ext uri="{FF2B5EF4-FFF2-40B4-BE49-F238E27FC236}">
                <a16:creationId xmlns:a16="http://schemas.microsoft.com/office/drawing/2014/main" id="{027BFD42-A793-E1EE-7CCC-A8A07FE0E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159" y="1051677"/>
            <a:ext cx="3344311" cy="250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 descr="Tractor en medio de campo&#10;&#10;Descripción generada automáticamente">
            <a:extLst>
              <a:ext uri="{FF2B5EF4-FFF2-40B4-BE49-F238E27FC236}">
                <a16:creationId xmlns:a16="http://schemas.microsoft.com/office/drawing/2014/main" id="{9BF8D4AF-8B00-E144-02D2-DA00BF6E7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90" y="3736726"/>
            <a:ext cx="3344311" cy="250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C05312E9-CFB6-5B41-719F-02E849F757CF}"/>
              </a:ext>
            </a:extLst>
          </p:cNvPr>
          <p:cNvSpPr/>
          <p:nvPr/>
        </p:nvSpPr>
        <p:spPr>
          <a:xfrm>
            <a:off x="2537149" y="3148712"/>
            <a:ext cx="824263" cy="512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 descr="Imagen que contiene pasto, colina, parado, hidrante&#10;&#10;Descripción generada automáticamente">
            <a:extLst>
              <a:ext uri="{FF2B5EF4-FFF2-40B4-BE49-F238E27FC236}">
                <a16:creationId xmlns:a16="http://schemas.microsoft.com/office/drawing/2014/main" id="{9489B9B1-B4ED-E32C-4AFC-3ADBF0036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4064" y="1904115"/>
            <a:ext cx="4359268" cy="3269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75FB6B1B-3524-8801-CFEC-CEE4AEA561A2}"/>
              </a:ext>
            </a:extLst>
          </p:cNvPr>
          <p:cNvSpPr/>
          <p:nvPr/>
        </p:nvSpPr>
        <p:spPr>
          <a:xfrm>
            <a:off x="7028278" y="3114182"/>
            <a:ext cx="1137936" cy="512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68ECD42-29A5-3CA6-9531-9515DE6193DF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0D01811-0EB0-4F98-2B1D-2635D03A2861}"/>
              </a:ext>
            </a:extLst>
          </p:cNvPr>
          <p:cNvSpPr txBox="1"/>
          <p:nvPr/>
        </p:nvSpPr>
        <p:spPr>
          <a:xfrm>
            <a:off x="85725" y="111440"/>
            <a:ext cx="6096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2"/>
            <a:r>
              <a:rPr lang="es-ES" sz="2300" b="1" dirty="0">
                <a:solidFill>
                  <a:srgbClr val="97D700"/>
                </a:solidFill>
              </a:rPr>
              <a:t>PRUEBAS RECOLECCIÓN Y CONSERVACION DE PAJA DE MAÍZ</a:t>
            </a:r>
          </a:p>
        </p:txBody>
      </p:sp>
    </p:spTree>
    <p:extLst>
      <p:ext uri="{BB962C8B-B14F-4D97-AF65-F5344CB8AC3E}">
        <p14:creationId xmlns:p14="http://schemas.microsoft.com/office/powerpoint/2010/main" val="188888756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4741B-7F62-811E-40F3-85056FED9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E4AD181A-CEEA-C50F-44D2-C3C45430D99F}"/>
              </a:ext>
            </a:extLst>
          </p:cNvPr>
          <p:cNvSpPr txBox="1">
            <a:spLocks/>
          </p:cNvSpPr>
          <p:nvPr/>
        </p:nvSpPr>
        <p:spPr>
          <a:xfrm>
            <a:off x="7510044" y="64975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22"/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10 Redondear rectángulo de esquina sencilla">
            <a:extLst>
              <a:ext uri="{FF2B5EF4-FFF2-40B4-BE49-F238E27FC236}">
                <a16:creationId xmlns:a16="http://schemas.microsoft.com/office/drawing/2014/main" id="{1E3C4426-7A4B-0804-5363-E761C0187B0F}"/>
              </a:ext>
            </a:extLst>
          </p:cNvPr>
          <p:cNvSpPr/>
          <p:nvPr/>
        </p:nvSpPr>
        <p:spPr>
          <a:xfrm>
            <a:off x="11526483" y="2"/>
            <a:ext cx="102721" cy="1023097"/>
          </a:xfrm>
          <a:prstGeom prst="round1Rect">
            <a:avLst/>
          </a:prstGeom>
          <a:solidFill>
            <a:srgbClr val="97D700"/>
          </a:solidFill>
          <a:ln>
            <a:solidFill>
              <a:srgbClr val="97D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81" tIns="53092" rIns="106181" bIns="53092" anchor="ctr"/>
          <a:lstStyle/>
          <a:p>
            <a:pPr algn="ctr" defTabSz="448584">
              <a:defRPr/>
            </a:pPr>
            <a:endParaRPr lang="en-GB" sz="2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C4703BD8-BFC2-EAFA-148B-3652BE883997}"/>
              </a:ext>
            </a:extLst>
          </p:cNvPr>
          <p:cNvSpPr txBox="1">
            <a:spLocks/>
          </p:cNvSpPr>
          <p:nvPr/>
        </p:nvSpPr>
        <p:spPr>
          <a:xfrm>
            <a:off x="9444678" y="6443420"/>
            <a:ext cx="2743200" cy="365125"/>
          </a:xfrm>
          <a:prstGeom prst="rect">
            <a:avLst/>
          </a:prstGeom>
        </p:spPr>
        <p:txBody>
          <a:bodyPr vert="horz" lIns="80682" tIns="40341" rIns="80682" bIns="40341" rtlCol="0" anchor="ctr"/>
          <a:lstStyle>
            <a:defPPr>
              <a:defRPr lang="en-US"/>
            </a:defPPr>
            <a:lvl1pPr marL="0" algn="r" defTabSz="508344" rtl="0" eaLnBrk="1" latinLnBrk="0" hangingPunct="1">
              <a:defRPr sz="124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834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6681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502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3364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0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0046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8389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6727" algn="l" defTabSz="50834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73145E-69D8-4519-8C37-8945CC7FBE16}" type="slidenum">
              <a:rPr lang="es-ES" sz="110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s-ES" sz="11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C825CD5-3BC9-59AB-D277-C5BFD128D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598590"/>
            <a:ext cx="9163637" cy="27156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21D2503-C74F-FD2B-09B7-BE549E598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3099" y="1955813"/>
            <a:ext cx="4505788" cy="3379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3FED6B1D-3506-EA18-03B4-1D84D8DBB9DE}"/>
              </a:ext>
            </a:extLst>
          </p:cNvPr>
          <p:cNvSpPr/>
          <p:nvPr/>
        </p:nvSpPr>
        <p:spPr>
          <a:xfrm>
            <a:off x="3543288" y="3298780"/>
            <a:ext cx="824263" cy="512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C3E80FD7-23B0-10D0-29C6-A6DDF0189590}"/>
              </a:ext>
            </a:extLst>
          </p:cNvPr>
          <p:cNvSpPr/>
          <p:nvPr/>
        </p:nvSpPr>
        <p:spPr>
          <a:xfrm>
            <a:off x="7980197" y="3298780"/>
            <a:ext cx="670027" cy="512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Una camioneta verde en el pasto&#10;&#10;Descripción generada automáticamente con confianza media">
            <a:extLst>
              <a:ext uri="{FF2B5EF4-FFF2-40B4-BE49-F238E27FC236}">
                <a16:creationId xmlns:a16="http://schemas.microsoft.com/office/drawing/2014/main" id="{55202CF3-ADCC-85A3-246B-B4A60A41A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21" y="843452"/>
            <a:ext cx="3447398" cy="2585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 descr="Una máquina de construcción&#10;&#10;Descripción generada automáticamente con confianza baja">
            <a:extLst>
              <a:ext uri="{FF2B5EF4-FFF2-40B4-BE49-F238E27FC236}">
                <a16:creationId xmlns:a16="http://schemas.microsoft.com/office/drawing/2014/main" id="{21258E6C-2879-1450-37CF-9A6DC07FD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65" y="3584021"/>
            <a:ext cx="3528706" cy="2646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 descr="Una camioneta azul estacionada en el desierto&#10;&#10;Descripción generada automáticamente con confianza media">
            <a:extLst>
              <a:ext uri="{FF2B5EF4-FFF2-40B4-BE49-F238E27FC236}">
                <a16:creationId xmlns:a16="http://schemas.microsoft.com/office/drawing/2014/main" id="{AC75BFC0-5F59-8E1C-9E24-65DF86FCE0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225" y="2082407"/>
            <a:ext cx="3447397" cy="2585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F04BCEB-6756-D4CE-C235-8B0309D7D8B2}"/>
              </a:ext>
            </a:extLst>
          </p:cNvPr>
          <p:cNvSpPr txBox="1"/>
          <p:nvPr/>
        </p:nvSpPr>
        <p:spPr>
          <a:xfrm>
            <a:off x="6659880" y="270176"/>
            <a:ext cx="482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22"/>
            <a:r>
              <a:rPr lang="es-ES" sz="1600" b="1" dirty="0">
                <a:solidFill>
                  <a:schemeClr val="bg1">
                    <a:lumMod val="50000"/>
                  </a:schemeClr>
                </a:solidFill>
              </a:rPr>
              <a:t>Valorización de sustratos agrarios en Las Villas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A86EF37-75F4-CB3C-8CA6-3938723453B1}"/>
              </a:ext>
            </a:extLst>
          </p:cNvPr>
          <p:cNvSpPr txBox="1"/>
          <p:nvPr/>
        </p:nvSpPr>
        <p:spPr>
          <a:xfrm>
            <a:off x="85725" y="111440"/>
            <a:ext cx="6096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2"/>
            <a:r>
              <a:rPr lang="es-ES" sz="2300" b="1" dirty="0">
                <a:solidFill>
                  <a:srgbClr val="97D700"/>
                </a:solidFill>
              </a:rPr>
              <a:t>PRUEBAS RECOLECCIÓN Y CONSERVACION DE PAJA DE MAÍZ</a:t>
            </a:r>
          </a:p>
        </p:txBody>
      </p:sp>
    </p:spTree>
    <p:extLst>
      <p:ext uri="{BB962C8B-B14F-4D97-AF65-F5344CB8AC3E}">
        <p14:creationId xmlns:p14="http://schemas.microsoft.com/office/powerpoint/2010/main" val="325108045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AME" val="SLIDESUBHDR"/>
  <p:tag name="IGNOREFONTNONCOMPLIANCE" val="0"/>
  <p:tag name="FONTNAME" val="Arial"/>
  <p:tag name="FONTSIZE" val="16"/>
  <p:tag name="FONTBOLD" val="-1"/>
  <p:tag name="FONTITALIC" val="0"/>
  <p:tag name="FONTULINE" val="0"/>
  <p:tag name="FONTSHADOW" val="0"/>
  <p:tag name="FONTALIGNMENT" val="1"/>
  <p:tag name="IGNORECOLORLINESNONCOMPLIANCE" val="0"/>
  <p:tag name="FONTCOLOR" val="3687680"/>
  <p:tag name="FILLVISIBLE" val="0"/>
  <p:tag name="FONTCOLORING" val="LB Green"/>
  <p:tag name="FILLCOLOR" val="3687680"/>
  <p:tag name="LINEVISIBLE" val="0"/>
  <p:tag name="LINECOLOR" val="3687680"/>
  <p:tag name="FILLCOLORING" val="No Fill"/>
  <p:tag name="LINECOLORING" val="No Line"/>
  <p:tag name="FONT_COLOR_SCHEME_INDEX" val="0"/>
  <p:tag name="FONT_COLOR_TYPE" val="1"/>
  <p:tag name="FILL_COLOR_SCHEME_INDEX" val="5"/>
  <p:tag name="FILL_COLOR_TYPE" val="2"/>
  <p:tag name="LINE_COLOR_SCHEME_INDEX" val="2"/>
  <p:tag name="LINE_COLOR_TYPE" val="2"/>
  <p:tag name="IGNOREPOSITIONNONCOMPLIANCE" val="0"/>
  <p:tag name="POSITIONTOP" val="102"/>
  <p:tag name="POSITIONLEFT" val="54"/>
  <p:tag name="IGNORESIZENONCOMPLIANCE" val="0"/>
  <p:tag name="SIZEWIDTH" val="684"/>
  <p:tag name="SIZEHEIGHT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TDCONTENT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3798</TotalTime>
  <Words>2160</Words>
  <Application>Microsoft Office PowerPoint</Application>
  <PresentationFormat>Panorámica</PresentationFormat>
  <Paragraphs>361</Paragraphs>
  <Slides>27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8" baseType="lpstr">
      <vt:lpstr>Aptos</vt:lpstr>
      <vt:lpstr>Aptos Display</vt:lpstr>
      <vt:lpstr>Aptos Narrow</vt:lpstr>
      <vt:lpstr>Arial</vt:lpstr>
      <vt:lpstr>Calibri</vt:lpstr>
      <vt:lpstr>Courier New</vt:lpstr>
      <vt:lpstr>Frutiger-Bold</vt:lpstr>
      <vt:lpstr>Lato</vt:lpstr>
      <vt:lpstr>Symbol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CONTACTOS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Nuria Gómez García</dc:creator>
  <cp:lastModifiedBy>José Angel Macho</cp:lastModifiedBy>
  <cp:revision>92</cp:revision>
  <cp:lastPrinted>2025-03-04T07:44:56Z</cp:lastPrinted>
  <dcterms:created xsi:type="dcterms:W3CDTF">2024-09-16T10:32:01Z</dcterms:created>
  <dcterms:modified xsi:type="dcterms:W3CDTF">2026-02-02T20:14:31Z</dcterms:modified>
</cp:coreProperties>
</file>